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73" r:id="rId2"/>
    <p:sldId id="257" r:id="rId3"/>
    <p:sldId id="258" r:id="rId4"/>
    <p:sldId id="256" r:id="rId5"/>
    <p:sldId id="261" r:id="rId6"/>
    <p:sldId id="270" r:id="rId7"/>
    <p:sldId id="290" r:id="rId8"/>
    <p:sldId id="327" r:id="rId9"/>
    <p:sldId id="294" r:id="rId10"/>
    <p:sldId id="291" r:id="rId11"/>
    <p:sldId id="330" r:id="rId12"/>
    <p:sldId id="308" r:id="rId13"/>
    <p:sldId id="315" r:id="rId14"/>
    <p:sldId id="316" r:id="rId15"/>
    <p:sldId id="293" r:id="rId16"/>
    <p:sldId id="331" r:id="rId17"/>
    <p:sldId id="262" r:id="rId18"/>
    <p:sldId id="274"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C5C1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255" autoAdjust="0"/>
    <p:restoredTop sz="93447" autoAdjust="0"/>
  </p:normalViewPr>
  <p:slideViewPr>
    <p:cSldViewPr snapToGrid="0">
      <p:cViewPr varScale="1">
        <p:scale>
          <a:sx n="82" d="100"/>
          <a:sy n="82" d="100"/>
        </p:scale>
        <p:origin x="1027"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0AD426-E008-4B2D-9335-586CDC03BEF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AF55F4C4-A97F-4C64-94A5-6683254A3B0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C96EB0B9-444A-4D04-B54D-87E0A036B6F8}"/>
              </a:ext>
            </a:extLst>
          </p:cNvPr>
          <p:cNvSpPr>
            <a:spLocks noGrp="1"/>
          </p:cNvSpPr>
          <p:nvPr>
            <p:ph type="dt" sz="half" idx="10"/>
          </p:nvPr>
        </p:nvSpPr>
        <p:spPr>
          <a:xfrm>
            <a:off x="838200" y="6356350"/>
            <a:ext cx="2743200" cy="365125"/>
          </a:xfrm>
          <a:prstGeom prst="rect">
            <a:avLst/>
          </a:prstGeom>
        </p:spPr>
        <p:txBody>
          <a:bodyPr/>
          <a:lstStyle/>
          <a:p>
            <a:fld id="{02F43BC4-8C46-4BB7-939B-B9F409AE381A}" type="datetimeFigureOut">
              <a:rPr lang="en-IN" smtClean="0"/>
              <a:t>23-07-2024</a:t>
            </a:fld>
            <a:endParaRPr lang="en-IN"/>
          </a:p>
        </p:txBody>
      </p:sp>
      <p:sp>
        <p:nvSpPr>
          <p:cNvPr id="5" name="Footer Placeholder 4">
            <a:extLst>
              <a:ext uri="{FF2B5EF4-FFF2-40B4-BE49-F238E27FC236}">
                <a16:creationId xmlns:a16="http://schemas.microsoft.com/office/drawing/2014/main" id="{30248BCF-6D52-453C-985F-8E6981D4BA5E}"/>
              </a:ext>
            </a:extLst>
          </p:cNvPr>
          <p:cNvSpPr>
            <a:spLocks noGrp="1"/>
          </p:cNvSpPr>
          <p:nvPr>
            <p:ph type="ftr" sz="quarter" idx="11"/>
          </p:nvPr>
        </p:nvSpPr>
        <p:spPr>
          <a:xfrm>
            <a:off x="4038600" y="6356350"/>
            <a:ext cx="4114800" cy="365125"/>
          </a:xfrm>
          <a:prstGeom prst="rect">
            <a:avLst/>
          </a:prstGeom>
        </p:spPr>
        <p:txBody>
          <a:bodyPr/>
          <a:lstStyle/>
          <a:p>
            <a:endParaRPr lang="en-IN"/>
          </a:p>
        </p:txBody>
      </p:sp>
      <p:sp>
        <p:nvSpPr>
          <p:cNvPr id="6" name="Slide Number Placeholder 5">
            <a:extLst>
              <a:ext uri="{FF2B5EF4-FFF2-40B4-BE49-F238E27FC236}">
                <a16:creationId xmlns:a16="http://schemas.microsoft.com/office/drawing/2014/main" id="{865FB5AE-C002-485B-8772-E8AF429C440F}"/>
              </a:ext>
            </a:extLst>
          </p:cNvPr>
          <p:cNvSpPr>
            <a:spLocks noGrp="1"/>
          </p:cNvSpPr>
          <p:nvPr>
            <p:ph type="sldNum" sz="quarter" idx="12"/>
          </p:nvPr>
        </p:nvSpPr>
        <p:spPr>
          <a:xfrm>
            <a:off x="8610599" y="6310312"/>
            <a:ext cx="2743200" cy="365125"/>
          </a:xfrm>
          <a:prstGeom prst="rect">
            <a:avLst/>
          </a:prstGeom>
        </p:spPr>
        <p:txBody>
          <a:bodyPr/>
          <a:lstStyle/>
          <a:p>
            <a:fld id="{BB92B125-B99B-4120-ABB8-1665CA3B6455}" type="slidenum">
              <a:rPr lang="en-IN" smtClean="0"/>
              <a:t>‹#›</a:t>
            </a:fld>
            <a:endParaRPr lang="en-IN"/>
          </a:p>
        </p:txBody>
      </p:sp>
    </p:spTree>
    <p:extLst>
      <p:ext uri="{BB962C8B-B14F-4D97-AF65-F5344CB8AC3E}">
        <p14:creationId xmlns:p14="http://schemas.microsoft.com/office/powerpoint/2010/main" val="31276246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1EF6F910-BA9D-477D-A5CF-F9F594983A76}"/>
              </a:ext>
            </a:extLst>
          </p:cNvPr>
          <p:cNvSpPr/>
          <p:nvPr/>
        </p:nvSpPr>
        <p:spPr>
          <a:xfrm>
            <a:off x="61135" y="5991582"/>
            <a:ext cx="12130865" cy="744087"/>
          </a:xfrm>
          <a:prstGeom prst="rect">
            <a:avLst/>
          </a:prstGeom>
          <a:solidFill>
            <a:srgbClr val="000A3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dirty="0"/>
          </a:p>
        </p:txBody>
      </p:sp>
      <p:sp>
        <p:nvSpPr>
          <p:cNvPr id="13" name="TextBox 12">
            <a:extLst>
              <a:ext uri="{FF2B5EF4-FFF2-40B4-BE49-F238E27FC236}">
                <a16:creationId xmlns:a16="http://schemas.microsoft.com/office/drawing/2014/main" id="{E9A8FC27-7280-4AEC-BC8B-85E787782055}"/>
              </a:ext>
            </a:extLst>
          </p:cNvPr>
          <p:cNvSpPr txBox="1"/>
          <p:nvPr/>
        </p:nvSpPr>
        <p:spPr>
          <a:xfrm>
            <a:off x="134377" y="6182193"/>
            <a:ext cx="4841567" cy="369332"/>
          </a:xfrm>
          <a:prstGeom prst="rect">
            <a:avLst/>
          </a:prstGeom>
          <a:noFill/>
        </p:spPr>
        <p:txBody>
          <a:bodyPr wrap="square" rtlCol="0">
            <a:spAutoFit/>
          </a:bodyPr>
          <a:lstStyle/>
          <a:p>
            <a:r>
              <a:rPr lang="en-IN" b="1" dirty="0">
                <a:solidFill>
                  <a:schemeClr val="bg1"/>
                </a:solidFill>
                <a:latin typeface="+mj-lt"/>
              </a:rPr>
              <a:t>Department of Computer Science &amp; Engineering</a:t>
            </a:r>
          </a:p>
        </p:txBody>
      </p:sp>
      <p:sp>
        <p:nvSpPr>
          <p:cNvPr id="15" name="TextBox 14">
            <a:extLst>
              <a:ext uri="{FF2B5EF4-FFF2-40B4-BE49-F238E27FC236}">
                <a16:creationId xmlns:a16="http://schemas.microsoft.com/office/drawing/2014/main" id="{9BC2C5C0-A97C-437A-995C-59C435A260AB}"/>
              </a:ext>
            </a:extLst>
          </p:cNvPr>
          <p:cNvSpPr txBox="1"/>
          <p:nvPr/>
        </p:nvSpPr>
        <p:spPr>
          <a:xfrm>
            <a:off x="9294829" y="6198854"/>
            <a:ext cx="2554826" cy="369332"/>
          </a:xfrm>
          <a:prstGeom prst="rect">
            <a:avLst/>
          </a:prstGeom>
          <a:noFill/>
        </p:spPr>
        <p:txBody>
          <a:bodyPr wrap="square" rtlCol="0">
            <a:spAutoFit/>
          </a:bodyPr>
          <a:lstStyle/>
          <a:p>
            <a:pPr algn="r"/>
            <a:r>
              <a:rPr lang="en-IN" b="1" dirty="0">
                <a:solidFill>
                  <a:schemeClr val="bg1"/>
                </a:solidFill>
                <a:latin typeface="+mj-lt"/>
              </a:rPr>
              <a:t>www.cambridge.edu.in</a:t>
            </a:r>
          </a:p>
        </p:txBody>
      </p:sp>
    </p:spTree>
    <p:extLst>
      <p:ext uri="{BB962C8B-B14F-4D97-AF65-F5344CB8AC3E}">
        <p14:creationId xmlns:p14="http://schemas.microsoft.com/office/powerpoint/2010/main" val="30272299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3BD300-5A9D-4801-B3AA-34841CB2139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9E9D0828-03E3-4F32-BCE4-D4480DA80DA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769B2C35-E93D-41E2-9092-7E6CF83D9E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C69BB9B-9B80-456E-BA6E-97034C073AE2}"/>
              </a:ext>
            </a:extLst>
          </p:cNvPr>
          <p:cNvSpPr>
            <a:spLocks noGrp="1"/>
          </p:cNvSpPr>
          <p:nvPr>
            <p:ph type="dt" sz="half" idx="10"/>
          </p:nvPr>
        </p:nvSpPr>
        <p:spPr>
          <a:xfrm>
            <a:off x="838200" y="6356350"/>
            <a:ext cx="2743200" cy="365125"/>
          </a:xfrm>
          <a:prstGeom prst="rect">
            <a:avLst/>
          </a:prstGeom>
        </p:spPr>
        <p:txBody>
          <a:bodyPr/>
          <a:lstStyle/>
          <a:p>
            <a:fld id="{02F43BC4-8C46-4BB7-939B-B9F409AE381A}" type="datetimeFigureOut">
              <a:rPr lang="en-IN" smtClean="0"/>
              <a:t>23-07-2024</a:t>
            </a:fld>
            <a:endParaRPr lang="en-IN"/>
          </a:p>
        </p:txBody>
      </p:sp>
      <p:sp>
        <p:nvSpPr>
          <p:cNvPr id="6" name="Footer Placeholder 5">
            <a:extLst>
              <a:ext uri="{FF2B5EF4-FFF2-40B4-BE49-F238E27FC236}">
                <a16:creationId xmlns:a16="http://schemas.microsoft.com/office/drawing/2014/main" id="{25F40B01-0380-4113-BE72-37C8EB8B2AB9}"/>
              </a:ext>
            </a:extLst>
          </p:cNvPr>
          <p:cNvSpPr>
            <a:spLocks noGrp="1"/>
          </p:cNvSpPr>
          <p:nvPr>
            <p:ph type="ftr" sz="quarter" idx="11"/>
          </p:nvPr>
        </p:nvSpPr>
        <p:spPr>
          <a:xfrm>
            <a:off x="4038600" y="6356350"/>
            <a:ext cx="4114800" cy="365125"/>
          </a:xfrm>
          <a:prstGeom prst="rect">
            <a:avLst/>
          </a:prstGeom>
        </p:spPr>
        <p:txBody>
          <a:bodyPr/>
          <a:lstStyle/>
          <a:p>
            <a:endParaRPr lang="en-IN"/>
          </a:p>
        </p:txBody>
      </p:sp>
      <p:sp>
        <p:nvSpPr>
          <p:cNvPr id="7" name="Slide Number Placeholder 6">
            <a:extLst>
              <a:ext uri="{FF2B5EF4-FFF2-40B4-BE49-F238E27FC236}">
                <a16:creationId xmlns:a16="http://schemas.microsoft.com/office/drawing/2014/main" id="{8FDCE424-9E5D-4A7B-AACD-C29EE2C96011}"/>
              </a:ext>
            </a:extLst>
          </p:cNvPr>
          <p:cNvSpPr>
            <a:spLocks noGrp="1"/>
          </p:cNvSpPr>
          <p:nvPr>
            <p:ph type="sldNum" sz="quarter" idx="12"/>
          </p:nvPr>
        </p:nvSpPr>
        <p:spPr>
          <a:xfrm>
            <a:off x="8610599" y="6310312"/>
            <a:ext cx="2743200" cy="365125"/>
          </a:xfrm>
          <a:prstGeom prst="rect">
            <a:avLst/>
          </a:prstGeom>
        </p:spPr>
        <p:txBody>
          <a:bodyPr/>
          <a:lstStyle/>
          <a:p>
            <a:fld id="{BB92B125-B99B-4120-ABB8-1665CA3B6455}" type="slidenum">
              <a:rPr lang="en-IN" smtClean="0"/>
              <a:t>‹#›</a:t>
            </a:fld>
            <a:endParaRPr lang="en-IN"/>
          </a:p>
        </p:txBody>
      </p:sp>
    </p:spTree>
    <p:extLst>
      <p:ext uri="{BB962C8B-B14F-4D97-AF65-F5344CB8AC3E}">
        <p14:creationId xmlns:p14="http://schemas.microsoft.com/office/powerpoint/2010/main" val="4242313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B45A79-EF9C-4709-B309-FD2D4A52237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6D6BFCE7-09CA-4613-8768-CCE4F81EA5B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IN"/>
          </a:p>
        </p:txBody>
      </p:sp>
      <p:sp>
        <p:nvSpPr>
          <p:cNvPr id="4" name="Text Placeholder 3">
            <a:extLst>
              <a:ext uri="{FF2B5EF4-FFF2-40B4-BE49-F238E27FC236}">
                <a16:creationId xmlns:a16="http://schemas.microsoft.com/office/drawing/2014/main" id="{E2AA1215-EC64-4A7B-8722-5C1138A0CF5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90224B4-57F6-4098-A2DA-547459EC585C}"/>
              </a:ext>
            </a:extLst>
          </p:cNvPr>
          <p:cNvSpPr>
            <a:spLocks noGrp="1"/>
          </p:cNvSpPr>
          <p:nvPr>
            <p:ph type="dt" sz="half" idx="10"/>
          </p:nvPr>
        </p:nvSpPr>
        <p:spPr>
          <a:xfrm>
            <a:off x="838200" y="6356350"/>
            <a:ext cx="2743200" cy="365125"/>
          </a:xfrm>
          <a:prstGeom prst="rect">
            <a:avLst/>
          </a:prstGeom>
        </p:spPr>
        <p:txBody>
          <a:bodyPr/>
          <a:lstStyle/>
          <a:p>
            <a:fld id="{02F43BC4-8C46-4BB7-939B-B9F409AE381A}" type="datetimeFigureOut">
              <a:rPr lang="en-IN" smtClean="0"/>
              <a:t>23-07-2024</a:t>
            </a:fld>
            <a:endParaRPr lang="en-IN"/>
          </a:p>
        </p:txBody>
      </p:sp>
      <p:sp>
        <p:nvSpPr>
          <p:cNvPr id="6" name="Footer Placeholder 5">
            <a:extLst>
              <a:ext uri="{FF2B5EF4-FFF2-40B4-BE49-F238E27FC236}">
                <a16:creationId xmlns:a16="http://schemas.microsoft.com/office/drawing/2014/main" id="{3D1B90C0-D69A-453F-9920-35BF345E48D2}"/>
              </a:ext>
            </a:extLst>
          </p:cNvPr>
          <p:cNvSpPr>
            <a:spLocks noGrp="1"/>
          </p:cNvSpPr>
          <p:nvPr>
            <p:ph type="ftr" sz="quarter" idx="11"/>
          </p:nvPr>
        </p:nvSpPr>
        <p:spPr>
          <a:xfrm>
            <a:off x="4038600" y="6356350"/>
            <a:ext cx="4114800" cy="365125"/>
          </a:xfrm>
          <a:prstGeom prst="rect">
            <a:avLst/>
          </a:prstGeom>
        </p:spPr>
        <p:txBody>
          <a:bodyPr/>
          <a:lstStyle/>
          <a:p>
            <a:endParaRPr lang="en-IN"/>
          </a:p>
        </p:txBody>
      </p:sp>
      <p:sp>
        <p:nvSpPr>
          <p:cNvPr id="7" name="Slide Number Placeholder 6">
            <a:extLst>
              <a:ext uri="{FF2B5EF4-FFF2-40B4-BE49-F238E27FC236}">
                <a16:creationId xmlns:a16="http://schemas.microsoft.com/office/drawing/2014/main" id="{34230C1F-DB6A-4A97-9186-2F97F0F6D3AF}"/>
              </a:ext>
            </a:extLst>
          </p:cNvPr>
          <p:cNvSpPr>
            <a:spLocks noGrp="1"/>
          </p:cNvSpPr>
          <p:nvPr>
            <p:ph type="sldNum" sz="quarter" idx="12"/>
          </p:nvPr>
        </p:nvSpPr>
        <p:spPr>
          <a:xfrm>
            <a:off x="8610599" y="6310312"/>
            <a:ext cx="2743200" cy="365125"/>
          </a:xfrm>
          <a:prstGeom prst="rect">
            <a:avLst/>
          </a:prstGeom>
        </p:spPr>
        <p:txBody>
          <a:bodyPr/>
          <a:lstStyle/>
          <a:p>
            <a:fld id="{BB92B125-B99B-4120-ABB8-1665CA3B6455}" type="slidenum">
              <a:rPr lang="en-IN" smtClean="0"/>
              <a:t>‹#›</a:t>
            </a:fld>
            <a:endParaRPr lang="en-IN"/>
          </a:p>
        </p:txBody>
      </p:sp>
    </p:spTree>
    <p:extLst>
      <p:ext uri="{BB962C8B-B14F-4D97-AF65-F5344CB8AC3E}">
        <p14:creationId xmlns:p14="http://schemas.microsoft.com/office/powerpoint/2010/main" val="32303600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D358B71-A579-4840-9E69-E375B3380208}"/>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DECB4C15-296C-483A-8CCB-4A921752406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6166B90-E812-4DB5-ADA2-F33AA2366571}"/>
              </a:ext>
            </a:extLst>
          </p:cNvPr>
          <p:cNvSpPr>
            <a:spLocks noGrp="1"/>
          </p:cNvSpPr>
          <p:nvPr>
            <p:ph type="dt" sz="half" idx="10"/>
          </p:nvPr>
        </p:nvSpPr>
        <p:spPr>
          <a:xfrm>
            <a:off x="838200" y="6356350"/>
            <a:ext cx="2743200" cy="365125"/>
          </a:xfrm>
          <a:prstGeom prst="rect">
            <a:avLst/>
          </a:prstGeom>
        </p:spPr>
        <p:txBody>
          <a:bodyPr/>
          <a:lstStyle/>
          <a:p>
            <a:fld id="{02F43BC4-8C46-4BB7-939B-B9F409AE381A}" type="datetimeFigureOut">
              <a:rPr lang="en-IN" smtClean="0"/>
              <a:t>23-07-2024</a:t>
            </a:fld>
            <a:endParaRPr lang="en-IN"/>
          </a:p>
        </p:txBody>
      </p:sp>
      <p:sp>
        <p:nvSpPr>
          <p:cNvPr id="5" name="Footer Placeholder 4">
            <a:extLst>
              <a:ext uri="{FF2B5EF4-FFF2-40B4-BE49-F238E27FC236}">
                <a16:creationId xmlns:a16="http://schemas.microsoft.com/office/drawing/2014/main" id="{37D2B834-F620-440D-9D14-F9497E6EB17F}"/>
              </a:ext>
            </a:extLst>
          </p:cNvPr>
          <p:cNvSpPr>
            <a:spLocks noGrp="1"/>
          </p:cNvSpPr>
          <p:nvPr>
            <p:ph type="ftr" sz="quarter" idx="11"/>
          </p:nvPr>
        </p:nvSpPr>
        <p:spPr>
          <a:xfrm>
            <a:off x="4038600" y="6356350"/>
            <a:ext cx="4114800" cy="365125"/>
          </a:xfrm>
          <a:prstGeom prst="rect">
            <a:avLst/>
          </a:prstGeom>
        </p:spPr>
        <p:txBody>
          <a:bodyPr/>
          <a:lstStyle/>
          <a:p>
            <a:endParaRPr lang="en-IN"/>
          </a:p>
        </p:txBody>
      </p:sp>
      <p:sp>
        <p:nvSpPr>
          <p:cNvPr id="6" name="Slide Number Placeholder 5">
            <a:extLst>
              <a:ext uri="{FF2B5EF4-FFF2-40B4-BE49-F238E27FC236}">
                <a16:creationId xmlns:a16="http://schemas.microsoft.com/office/drawing/2014/main" id="{B52E4C82-C817-4A25-9066-78623E0AACCD}"/>
              </a:ext>
            </a:extLst>
          </p:cNvPr>
          <p:cNvSpPr>
            <a:spLocks noGrp="1"/>
          </p:cNvSpPr>
          <p:nvPr>
            <p:ph type="sldNum" sz="quarter" idx="12"/>
          </p:nvPr>
        </p:nvSpPr>
        <p:spPr>
          <a:xfrm>
            <a:off x="8610599" y="6310312"/>
            <a:ext cx="2743200" cy="365125"/>
          </a:xfrm>
          <a:prstGeom prst="rect">
            <a:avLst/>
          </a:prstGeom>
        </p:spPr>
        <p:txBody>
          <a:bodyPr/>
          <a:lstStyle/>
          <a:p>
            <a:fld id="{BB92B125-B99B-4120-ABB8-1665CA3B6455}" type="slidenum">
              <a:rPr lang="en-IN" smtClean="0"/>
              <a:t>‹#›</a:t>
            </a:fld>
            <a:endParaRPr lang="en-IN"/>
          </a:p>
        </p:txBody>
      </p:sp>
    </p:spTree>
    <p:extLst>
      <p:ext uri="{BB962C8B-B14F-4D97-AF65-F5344CB8AC3E}">
        <p14:creationId xmlns:p14="http://schemas.microsoft.com/office/powerpoint/2010/main" val="293374887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A9BD059-6120-4484-8D44-7E2026AED657}"/>
              </a:ext>
            </a:extLst>
          </p:cNvPr>
          <p:cNvSpPr>
            <a:spLocks noGrp="1"/>
          </p:cNvSpPr>
          <p:nvPr>
            <p:ph type="title"/>
          </p:nvPr>
        </p:nvSpPr>
        <p:spPr>
          <a:xfrm>
            <a:off x="2026826" y="365125"/>
            <a:ext cx="9326973" cy="1325563"/>
          </a:xfrm>
          <a:prstGeom prst="rect">
            <a:avLst/>
          </a:prstGeom>
        </p:spPr>
        <p:txBody>
          <a:bodyPr vert="horz" lIns="91440" tIns="45720" rIns="91440" bIns="45720" rtlCol="0" anchor="ctr">
            <a:normAutofit/>
          </a:bodyPr>
          <a:lstStyle/>
          <a:p>
            <a:r>
              <a:rPr lang="en-US"/>
              <a:t>Click to edit Master title style</a:t>
            </a:r>
            <a:endParaRPr lang="en-IN" dirty="0"/>
          </a:p>
        </p:txBody>
      </p:sp>
      <p:sp>
        <p:nvSpPr>
          <p:cNvPr id="3" name="Text Placeholder 2">
            <a:extLst>
              <a:ext uri="{FF2B5EF4-FFF2-40B4-BE49-F238E27FC236}">
                <a16:creationId xmlns:a16="http://schemas.microsoft.com/office/drawing/2014/main" id="{7E44CA1C-D0E7-42CE-8CEB-6E514C5701AB}"/>
              </a:ext>
            </a:extLst>
          </p:cNvPr>
          <p:cNvSpPr>
            <a:spLocks noGrp="1"/>
          </p:cNvSpPr>
          <p:nvPr>
            <p:ph type="body" idx="1"/>
          </p:nvPr>
        </p:nvSpPr>
        <p:spPr>
          <a:xfrm>
            <a:off x="838200" y="1825625"/>
            <a:ext cx="9682113" cy="235987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8" name="Rectangle 7">
            <a:extLst>
              <a:ext uri="{FF2B5EF4-FFF2-40B4-BE49-F238E27FC236}">
                <a16:creationId xmlns:a16="http://schemas.microsoft.com/office/drawing/2014/main" id="{41605BAC-9D39-404C-AD13-DD69DDFB97C6}"/>
              </a:ext>
            </a:extLst>
          </p:cNvPr>
          <p:cNvSpPr/>
          <p:nvPr/>
        </p:nvSpPr>
        <p:spPr>
          <a:xfrm>
            <a:off x="134377" y="122331"/>
            <a:ext cx="1712857" cy="1703294"/>
          </a:xfrm>
          <a:prstGeom prst="rect">
            <a:avLst/>
          </a:prstGeom>
          <a:solidFill>
            <a:srgbClr val="000A3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pic>
        <p:nvPicPr>
          <p:cNvPr id="10" name="Picture 9">
            <a:extLst>
              <a:ext uri="{FF2B5EF4-FFF2-40B4-BE49-F238E27FC236}">
                <a16:creationId xmlns:a16="http://schemas.microsoft.com/office/drawing/2014/main" id="{4FED9456-7CCB-4A60-962C-2BC0ED7E66CD}"/>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13970" y="453433"/>
            <a:ext cx="1353671" cy="870374"/>
          </a:xfrm>
          <a:prstGeom prst="rect">
            <a:avLst/>
          </a:prstGeom>
        </p:spPr>
      </p:pic>
      <p:sp>
        <p:nvSpPr>
          <p:cNvPr id="12" name="Rectangle 11">
            <a:extLst>
              <a:ext uri="{FF2B5EF4-FFF2-40B4-BE49-F238E27FC236}">
                <a16:creationId xmlns:a16="http://schemas.microsoft.com/office/drawing/2014/main" id="{4244CC2D-7374-4AFB-AABA-B8824998FC38}"/>
              </a:ext>
            </a:extLst>
          </p:cNvPr>
          <p:cNvSpPr/>
          <p:nvPr/>
        </p:nvSpPr>
        <p:spPr>
          <a:xfrm>
            <a:off x="61135" y="5991582"/>
            <a:ext cx="12130865" cy="744087"/>
          </a:xfrm>
          <a:prstGeom prst="rect">
            <a:avLst/>
          </a:prstGeom>
          <a:solidFill>
            <a:srgbClr val="000A3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dirty="0"/>
          </a:p>
        </p:txBody>
      </p:sp>
      <p:sp>
        <p:nvSpPr>
          <p:cNvPr id="14" name="TextBox 13">
            <a:extLst>
              <a:ext uri="{FF2B5EF4-FFF2-40B4-BE49-F238E27FC236}">
                <a16:creationId xmlns:a16="http://schemas.microsoft.com/office/drawing/2014/main" id="{19C9B830-65CE-40FD-BDD2-ABD1DFDB1315}"/>
              </a:ext>
            </a:extLst>
          </p:cNvPr>
          <p:cNvSpPr txBox="1"/>
          <p:nvPr/>
        </p:nvSpPr>
        <p:spPr>
          <a:xfrm>
            <a:off x="134377" y="6182193"/>
            <a:ext cx="4841567" cy="369332"/>
          </a:xfrm>
          <a:prstGeom prst="rect">
            <a:avLst/>
          </a:prstGeom>
          <a:noFill/>
        </p:spPr>
        <p:txBody>
          <a:bodyPr wrap="square" rtlCol="0">
            <a:spAutoFit/>
          </a:bodyPr>
          <a:lstStyle/>
          <a:p>
            <a:r>
              <a:rPr lang="en-IN" b="1" dirty="0">
                <a:solidFill>
                  <a:schemeClr val="bg1"/>
                </a:solidFill>
                <a:latin typeface="+mj-lt"/>
              </a:rPr>
              <a:t>Department of Computer Science &amp; Engineering</a:t>
            </a:r>
          </a:p>
        </p:txBody>
      </p:sp>
      <p:sp>
        <p:nvSpPr>
          <p:cNvPr id="16" name="TextBox 15">
            <a:extLst>
              <a:ext uri="{FF2B5EF4-FFF2-40B4-BE49-F238E27FC236}">
                <a16:creationId xmlns:a16="http://schemas.microsoft.com/office/drawing/2014/main" id="{021E2F4B-43D1-4E23-9D40-9F9BF91953A6}"/>
              </a:ext>
            </a:extLst>
          </p:cNvPr>
          <p:cNvSpPr txBox="1"/>
          <p:nvPr/>
        </p:nvSpPr>
        <p:spPr>
          <a:xfrm>
            <a:off x="9294829" y="6198854"/>
            <a:ext cx="2554826" cy="369332"/>
          </a:xfrm>
          <a:prstGeom prst="rect">
            <a:avLst/>
          </a:prstGeom>
          <a:noFill/>
        </p:spPr>
        <p:txBody>
          <a:bodyPr wrap="square" rtlCol="0">
            <a:spAutoFit/>
          </a:bodyPr>
          <a:lstStyle/>
          <a:p>
            <a:pPr algn="r"/>
            <a:r>
              <a:rPr lang="en-IN" b="1" dirty="0">
                <a:solidFill>
                  <a:schemeClr val="bg1"/>
                </a:solidFill>
                <a:latin typeface="+mj-lt"/>
              </a:rPr>
              <a:t>www.cambridge.edu.in</a:t>
            </a:r>
          </a:p>
        </p:txBody>
      </p:sp>
    </p:spTree>
    <p:extLst>
      <p:ext uri="{BB962C8B-B14F-4D97-AF65-F5344CB8AC3E}">
        <p14:creationId xmlns:p14="http://schemas.microsoft.com/office/powerpoint/2010/main" val="63783711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hyperlink" Target="https://github.com/deepmipt/DeepPavlov"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2CEDE62-ABB3-FC1C-76B8-F7C89731AD54}"/>
              </a:ext>
            </a:extLst>
          </p:cNvPr>
          <p:cNvSpPr/>
          <p:nvPr/>
        </p:nvSpPr>
        <p:spPr>
          <a:xfrm>
            <a:off x="0" y="0"/>
            <a:ext cx="12190413" cy="6858000"/>
          </a:xfrm>
          <a:prstGeom prst="rect">
            <a:avLst/>
          </a:prstGeom>
          <a:solidFill>
            <a:srgbClr val="000A30"/>
          </a:solidFill>
          <a:ln>
            <a:noFill/>
          </a:ln>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en-IN" dirty="0"/>
          </a:p>
        </p:txBody>
      </p:sp>
      <p:sp>
        <p:nvSpPr>
          <p:cNvPr id="3" name="TextBox 5">
            <a:extLst>
              <a:ext uri="{FF2B5EF4-FFF2-40B4-BE49-F238E27FC236}">
                <a16:creationId xmlns:a16="http://schemas.microsoft.com/office/drawing/2014/main" id="{464E5350-F49E-1ECB-866A-8A8D9FC6F47D}"/>
              </a:ext>
            </a:extLst>
          </p:cNvPr>
          <p:cNvSpPr txBox="1">
            <a:spLocks noChangeArrowheads="1"/>
          </p:cNvSpPr>
          <p:nvPr/>
        </p:nvSpPr>
        <p:spPr bwMode="auto">
          <a:xfrm>
            <a:off x="9409747" y="239187"/>
            <a:ext cx="34321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IN" altLang="en-US" dirty="0">
                <a:solidFill>
                  <a:schemeClr val="bg1"/>
                </a:solidFill>
              </a:rPr>
              <a:t>www.cambridge.edu.in</a:t>
            </a:r>
          </a:p>
        </p:txBody>
      </p:sp>
      <p:pic>
        <p:nvPicPr>
          <p:cNvPr id="4" name="Picture Placeholder 8">
            <a:extLst>
              <a:ext uri="{FF2B5EF4-FFF2-40B4-BE49-F238E27FC236}">
                <a16:creationId xmlns:a16="http://schemas.microsoft.com/office/drawing/2014/main" id="{2EFCBA0D-4BCF-F9C5-708E-5906E8AFD0AB}"/>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61" t="-110" r="36201" b="2740"/>
          <a:stretch>
            <a:fillRect/>
          </a:stretch>
        </p:blipFill>
        <p:spPr>
          <a:xfrm>
            <a:off x="6333938" y="848261"/>
            <a:ext cx="5866636" cy="6009740"/>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p:spPr>
      </p:pic>
      <p:sp>
        <p:nvSpPr>
          <p:cNvPr id="5" name="Title 6">
            <a:extLst>
              <a:ext uri="{FF2B5EF4-FFF2-40B4-BE49-F238E27FC236}">
                <a16:creationId xmlns:a16="http://schemas.microsoft.com/office/drawing/2014/main" id="{794299C3-7F08-6612-657B-9AF785B9E77C}"/>
              </a:ext>
            </a:extLst>
          </p:cNvPr>
          <p:cNvSpPr txBox="1">
            <a:spLocks/>
          </p:cNvSpPr>
          <p:nvPr/>
        </p:nvSpPr>
        <p:spPr>
          <a:xfrm>
            <a:off x="251936" y="6282358"/>
            <a:ext cx="6323777" cy="46166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en-US" sz="2000" i="1" dirty="0">
                <a:solidFill>
                  <a:schemeClr val="bg1"/>
                </a:solidFill>
              </a:rPr>
              <a:t>Department of </a:t>
            </a:r>
            <a:r>
              <a:rPr lang="en-US" altLang="en-US" sz="2000" dirty="0">
                <a:solidFill>
                  <a:schemeClr val="bg1"/>
                </a:solidFill>
              </a:rPr>
              <a:t>Artificial Intelligence and Machine Learning</a:t>
            </a:r>
            <a:endParaRPr lang="en-IN" altLang="en-US" sz="2000" dirty="0">
              <a:solidFill>
                <a:schemeClr val="bg1"/>
              </a:solidFill>
            </a:endParaRPr>
          </a:p>
        </p:txBody>
      </p:sp>
      <p:pic>
        <p:nvPicPr>
          <p:cNvPr id="6" name="Picture 1">
            <a:extLst>
              <a:ext uri="{FF2B5EF4-FFF2-40B4-BE49-F238E27FC236}">
                <a16:creationId xmlns:a16="http://schemas.microsoft.com/office/drawing/2014/main" id="{0ADEEA5E-7E34-2144-13C2-A6D5700E518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59513" y="315689"/>
            <a:ext cx="2466975" cy="1585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itle 8">
            <a:extLst>
              <a:ext uri="{FF2B5EF4-FFF2-40B4-BE49-F238E27FC236}">
                <a16:creationId xmlns:a16="http://schemas.microsoft.com/office/drawing/2014/main" id="{A0C4A2F1-5814-E0F5-F08D-984505CB2F7F}"/>
              </a:ext>
            </a:extLst>
          </p:cNvPr>
          <p:cNvSpPr txBox="1"/>
          <p:nvPr/>
        </p:nvSpPr>
        <p:spPr>
          <a:xfrm>
            <a:off x="-1036901" y="2004213"/>
            <a:ext cx="5866636" cy="1058128"/>
          </a:xfrm>
          <a:prstGeom prst="rect">
            <a:avLst/>
          </a:prstGeom>
        </p:spPr>
        <p:txBody>
          <a:bodyPr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defRPr/>
            </a:pPr>
            <a:r>
              <a:rPr lang="en-US" sz="2400" b="1" dirty="0">
                <a:solidFill>
                  <a:srgbClr val="00A1DA"/>
                </a:solidFill>
                <a:latin typeface="Times New Roman" panose="02020603050405020304" pitchFamily="18" charset="0"/>
                <a:cs typeface="Times New Roman" panose="02020603050405020304" pitchFamily="18" charset="0"/>
              </a:rPr>
              <a:t>Mini Project Work</a:t>
            </a:r>
          </a:p>
          <a:p>
            <a:pPr>
              <a:defRPr/>
            </a:pPr>
            <a:r>
              <a:rPr lang="en-US" sz="2400" b="1" dirty="0">
                <a:solidFill>
                  <a:srgbClr val="00A1DA"/>
                </a:solidFill>
                <a:latin typeface="Times New Roman" panose="02020603050405020304" pitchFamily="18" charset="0"/>
                <a:cs typeface="Times New Roman" panose="02020603050405020304" pitchFamily="18" charset="0"/>
              </a:rPr>
              <a:t> Subject Code: 21AIMP67</a:t>
            </a:r>
            <a:endParaRPr lang="en-US" sz="2400" b="1" i="1" dirty="0">
              <a:solidFill>
                <a:schemeClr val="accent6">
                  <a:lumMod val="20000"/>
                  <a:lumOff val="80000"/>
                </a:schemeClr>
              </a:solidFill>
              <a:latin typeface="Times New Roman" panose="02020603050405020304" pitchFamily="18" charset="0"/>
              <a:cs typeface="Times New Roman" panose="02020603050405020304" pitchFamily="18" charset="0"/>
            </a:endParaRPr>
          </a:p>
        </p:txBody>
      </p:sp>
      <p:sp>
        <p:nvSpPr>
          <p:cNvPr id="8" name="Text Box 1">
            <a:extLst>
              <a:ext uri="{FF2B5EF4-FFF2-40B4-BE49-F238E27FC236}">
                <a16:creationId xmlns:a16="http://schemas.microsoft.com/office/drawing/2014/main" id="{FA002994-4AFB-F7B7-5C48-7F3706BD290E}"/>
              </a:ext>
            </a:extLst>
          </p:cNvPr>
          <p:cNvSpPr txBox="1"/>
          <p:nvPr/>
        </p:nvSpPr>
        <p:spPr>
          <a:xfrm>
            <a:off x="251936" y="3164952"/>
            <a:ext cx="6697980" cy="954107"/>
          </a:xfrm>
          <a:prstGeom prst="rect">
            <a:avLst/>
          </a:prstGeom>
          <a:noFill/>
        </p:spPr>
        <p:txBody>
          <a:bodyPr wrap="square" rtlCol="0">
            <a:spAutoFit/>
          </a:bodyPr>
          <a:lstStyle/>
          <a:p>
            <a:r>
              <a:rPr lang="en-US" sz="2800" b="1" dirty="0">
                <a:solidFill>
                  <a:srgbClr val="00B0F0"/>
                </a:solidFill>
              </a:rPr>
              <a:t>Project Name: </a:t>
            </a:r>
          </a:p>
          <a:p>
            <a:r>
              <a:rPr lang="en-US" sz="2800" b="1" dirty="0">
                <a:solidFill>
                  <a:srgbClr val="00B0F0"/>
                </a:solidFill>
              </a:rPr>
              <a:t>Question and Answer Generator</a:t>
            </a:r>
          </a:p>
        </p:txBody>
      </p:sp>
      <p:sp>
        <p:nvSpPr>
          <p:cNvPr id="9" name="Text Box 2">
            <a:extLst>
              <a:ext uri="{FF2B5EF4-FFF2-40B4-BE49-F238E27FC236}">
                <a16:creationId xmlns:a16="http://schemas.microsoft.com/office/drawing/2014/main" id="{11C23A01-A45D-68A1-0FB5-71A99417D6F9}"/>
              </a:ext>
            </a:extLst>
          </p:cNvPr>
          <p:cNvSpPr txBox="1"/>
          <p:nvPr/>
        </p:nvSpPr>
        <p:spPr>
          <a:xfrm>
            <a:off x="251936" y="4664874"/>
            <a:ext cx="4160533" cy="1323439"/>
          </a:xfrm>
          <a:prstGeom prst="rect">
            <a:avLst/>
          </a:prstGeom>
          <a:noFill/>
        </p:spPr>
        <p:txBody>
          <a:bodyPr wrap="square" rtlCol="0">
            <a:spAutoFit/>
          </a:bodyPr>
          <a:lstStyle/>
          <a:p>
            <a:r>
              <a:rPr lang="en-US" sz="1600" b="1" dirty="0">
                <a:solidFill>
                  <a:srgbClr val="00B0F0"/>
                </a:solidFill>
                <a:latin typeface="Times New Roman" panose="02020603050405020304" pitchFamily="18" charset="0"/>
                <a:cs typeface="Times New Roman" panose="02020603050405020304" pitchFamily="18" charset="0"/>
              </a:rPr>
              <a:t>Presented By :                               </a:t>
            </a:r>
            <a:endParaRPr lang="en-US" sz="1600" b="1" dirty="0">
              <a:solidFill>
                <a:schemeClr val="accent1"/>
              </a:solidFill>
              <a:latin typeface="Times New Roman" panose="02020603050405020304" pitchFamily="18" charset="0"/>
              <a:cs typeface="Times New Roman" panose="02020603050405020304" pitchFamily="18" charset="0"/>
            </a:endParaRPr>
          </a:p>
          <a:p>
            <a:r>
              <a:rPr lang="en-US" sz="1600" dirty="0">
                <a:solidFill>
                  <a:schemeClr val="bg1"/>
                </a:solidFill>
                <a:latin typeface="Times New Roman" panose="02020603050405020304" pitchFamily="18" charset="0"/>
                <a:cs typeface="Times New Roman" panose="02020603050405020304" pitchFamily="18" charset="0"/>
              </a:rPr>
              <a:t>	</a:t>
            </a:r>
          </a:p>
          <a:p>
            <a:r>
              <a:rPr lang="en-US" sz="1600" dirty="0">
                <a:solidFill>
                  <a:schemeClr val="bg1"/>
                </a:solidFill>
                <a:latin typeface="Times New Roman" panose="02020603050405020304" pitchFamily="18" charset="0"/>
                <a:cs typeface="Times New Roman" panose="02020603050405020304" pitchFamily="18" charset="0"/>
              </a:rPr>
              <a:t>                  BHOPAL P                  1CD21AI007</a:t>
            </a:r>
          </a:p>
          <a:p>
            <a:r>
              <a:rPr lang="en-US" sz="1600" dirty="0">
                <a:solidFill>
                  <a:schemeClr val="bg1"/>
                </a:solidFill>
                <a:latin typeface="Times New Roman" panose="02020603050405020304" pitchFamily="18" charset="0"/>
                <a:cs typeface="Times New Roman" panose="02020603050405020304" pitchFamily="18" charset="0"/>
              </a:rPr>
              <a:t>                  VARSHINI M A</a:t>
            </a:r>
            <a:r>
              <a:rPr lang="en-US" sz="1600" dirty="0">
                <a:solidFill>
                  <a:schemeClr val="bg1"/>
                </a:solidFill>
              </a:rPr>
              <a:t>	 </a:t>
            </a:r>
            <a:r>
              <a:rPr lang="en-US" sz="1600" dirty="0">
                <a:solidFill>
                  <a:schemeClr val="bg1"/>
                </a:solidFill>
                <a:latin typeface="Times New Roman" panose="02020603050405020304" pitchFamily="18" charset="0"/>
                <a:cs typeface="Times New Roman" panose="02020603050405020304" pitchFamily="18" charset="0"/>
              </a:rPr>
              <a:t>1CD21AI058</a:t>
            </a:r>
          </a:p>
          <a:p>
            <a:r>
              <a:rPr lang="en-US" sz="1600" dirty="0">
                <a:solidFill>
                  <a:schemeClr val="bg1"/>
                </a:solidFill>
              </a:rPr>
              <a:t>              </a:t>
            </a:r>
          </a:p>
        </p:txBody>
      </p:sp>
    </p:spTree>
    <p:extLst>
      <p:ext uri="{BB962C8B-B14F-4D97-AF65-F5344CB8AC3E}">
        <p14:creationId xmlns:p14="http://schemas.microsoft.com/office/powerpoint/2010/main" val="20823904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1686767-A7E2-97B2-7548-81771EDB8517}"/>
              </a:ext>
            </a:extLst>
          </p:cNvPr>
          <p:cNvSpPr txBox="1"/>
          <p:nvPr/>
        </p:nvSpPr>
        <p:spPr>
          <a:xfrm>
            <a:off x="1981200" y="412273"/>
            <a:ext cx="3421223" cy="523220"/>
          </a:xfrm>
          <a:prstGeom prst="rect">
            <a:avLst/>
          </a:prstGeom>
          <a:solidFill>
            <a:schemeClr val="bg2"/>
          </a:solidFill>
        </p:spPr>
        <p:txBody>
          <a:bodyPr wrap="square" rtlCol="0">
            <a:spAutoFit/>
          </a:bodyPr>
          <a:lstStyle/>
          <a:p>
            <a:r>
              <a:rPr lang="en-US" sz="28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System Architecture</a:t>
            </a:r>
            <a:endParaRPr lang="en-IN" sz="28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2" name="Rectangle 1">
            <a:extLst>
              <a:ext uri="{FF2B5EF4-FFF2-40B4-BE49-F238E27FC236}">
                <a16:creationId xmlns:a16="http://schemas.microsoft.com/office/drawing/2014/main" id="{CAF0AFA9-4766-9941-7322-F4264BE75C65}"/>
              </a:ext>
            </a:extLst>
          </p:cNvPr>
          <p:cNvSpPr/>
          <p:nvPr/>
        </p:nvSpPr>
        <p:spPr>
          <a:xfrm>
            <a:off x="80682" y="6015318"/>
            <a:ext cx="4536142" cy="663388"/>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EF5CD212-6AFC-4538-D01F-435B0FB22373}"/>
              </a:ext>
            </a:extLst>
          </p:cNvPr>
          <p:cNvSpPr/>
          <p:nvPr/>
        </p:nvSpPr>
        <p:spPr>
          <a:xfrm>
            <a:off x="0" y="5965369"/>
            <a:ext cx="12191999" cy="763286"/>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IN" sz="1800" b="1" i="1" dirty="0">
                <a:solidFill>
                  <a:schemeClr val="bg1"/>
                </a:solidFill>
                <a:latin typeface="Times New Roman" panose="02020603050405020304" pitchFamily="18" charset="0"/>
                <a:cs typeface="Times New Roman" panose="02020603050405020304" pitchFamily="18" charset="0"/>
              </a:rPr>
              <a:t>Department of Artificial Intelligence and Machine Learning                                                 www.cambridge.edu.in</a:t>
            </a:r>
          </a:p>
        </p:txBody>
      </p:sp>
      <p:sp>
        <p:nvSpPr>
          <p:cNvPr id="3" name="Rectangle: Rounded Corners 2">
            <a:extLst>
              <a:ext uri="{FF2B5EF4-FFF2-40B4-BE49-F238E27FC236}">
                <a16:creationId xmlns:a16="http://schemas.microsoft.com/office/drawing/2014/main" id="{3FEA9F94-5052-23FC-0DF6-132E7230DB5F}"/>
              </a:ext>
            </a:extLst>
          </p:cNvPr>
          <p:cNvSpPr/>
          <p:nvPr/>
        </p:nvSpPr>
        <p:spPr>
          <a:xfrm>
            <a:off x="351270" y="3259494"/>
            <a:ext cx="1687158" cy="9906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Rounded Corners 5">
            <a:extLst>
              <a:ext uri="{FF2B5EF4-FFF2-40B4-BE49-F238E27FC236}">
                <a16:creationId xmlns:a16="http://schemas.microsoft.com/office/drawing/2014/main" id="{9CD2CD86-C07D-FD25-538B-06A8AB083ADE}"/>
              </a:ext>
            </a:extLst>
          </p:cNvPr>
          <p:cNvSpPr/>
          <p:nvPr/>
        </p:nvSpPr>
        <p:spPr>
          <a:xfrm>
            <a:off x="2373708" y="2192694"/>
            <a:ext cx="7680960" cy="3520440"/>
          </a:xfrm>
          <a:prstGeom prst="round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7" name="Rectangle: Rounded Corners 6">
            <a:extLst>
              <a:ext uri="{FF2B5EF4-FFF2-40B4-BE49-F238E27FC236}">
                <a16:creationId xmlns:a16="http://schemas.microsoft.com/office/drawing/2014/main" id="{B1514B4F-905A-5442-670F-2E35887B738B}"/>
              </a:ext>
            </a:extLst>
          </p:cNvPr>
          <p:cNvSpPr/>
          <p:nvPr/>
        </p:nvSpPr>
        <p:spPr>
          <a:xfrm>
            <a:off x="2556588" y="3259494"/>
            <a:ext cx="1493520" cy="9906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Rounded Corners 8">
            <a:extLst>
              <a:ext uri="{FF2B5EF4-FFF2-40B4-BE49-F238E27FC236}">
                <a16:creationId xmlns:a16="http://schemas.microsoft.com/office/drawing/2014/main" id="{62B28190-2DAA-C29D-592B-8AF100BCEB5C}"/>
              </a:ext>
            </a:extLst>
          </p:cNvPr>
          <p:cNvSpPr/>
          <p:nvPr/>
        </p:nvSpPr>
        <p:spPr>
          <a:xfrm>
            <a:off x="4598748" y="3259494"/>
            <a:ext cx="1493520" cy="9906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Rectangle: Rounded Corners 9">
            <a:extLst>
              <a:ext uri="{FF2B5EF4-FFF2-40B4-BE49-F238E27FC236}">
                <a16:creationId xmlns:a16="http://schemas.microsoft.com/office/drawing/2014/main" id="{CE0589A1-469B-8F8D-1A2E-464E6DFFD79E}"/>
              </a:ext>
            </a:extLst>
          </p:cNvPr>
          <p:cNvSpPr/>
          <p:nvPr/>
        </p:nvSpPr>
        <p:spPr>
          <a:xfrm>
            <a:off x="6503748" y="3259494"/>
            <a:ext cx="1493520" cy="9906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Rectangle: Rounded Corners 10">
            <a:extLst>
              <a:ext uri="{FF2B5EF4-FFF2-40B4-BE49-F238E27FC236}">
                <a16:creationId xmlns:a16="http://schemas.microsoft.com/office/drawing/2014/main" id="{CA00EEC2-6B2D-C39C-D29F-BE64C6E661E0}"/>
              </a:ext>
            </a:extLst>
          </p:cNvPr>
          <p:cNvSpPr/>
          <p:nvPr/>
        </p:nvSpPr>
        <p:spPr>
          <a:xfrm>
            <a:off x="8408748" y="3259494"/>
            <a:ext cx="1493520" cy="9906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Rounded Corners 11">
            <a:extLst>
              <a:ext uri="{FF2B5EF4-FFF2-40B4-BE49-F238E27FC236}">
                <a16:creationId xmlns:a16="http://schemas.microsoft.com/office/drawing/2014/main" id="{68B24EA3-4999-B732-2208-C74505BC2195}"/>
              </a:ext>
            </a:extLst>
          </p:cNvPr>
          <p:cNvSpPr/>
          <p:nvPr/>
        </p:nvSpPr>
        <p:spPr>
          <a:xfrm>
            <a:off x="10603308" y="3259494"/>
            <a:ext cx="1493520" cy="9906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9DAB2235-F971-3FF3-1AA3-6584B17F56DB}"/>
              </a:ext>
            </a:extLst>
          </p:cNvPr>
          <p:cNvSpPr txBox="1"/>
          <p:nvPr/>
        </p:nvSpPr>
        <p:spPr>
          <a:xfrm>
            <a:off x="429208" y="3387012"/>
            <a:ext cx="1492898" cy="646331"/>
          </a:xfrm>
          <a:prstGeom prst="rect">
            <a:avLst/>
          </a:prstGeom>
          <a:noFill/>
        </p:spPr>
        <p:txBody>
          <a:bodyPr wrap="square" rtlCol="0">
            <a:spAutoFit/>
          </a:bodyPr>
          <a:lstStyle/>
          <a:p>
            <a:r>
              <a:rPr lang="en-IN" dirty="0"/>
              <a:t>   </a:t>
            </a:r>
            <a:r>
              <a:rPr lang="en-IN" dirty="0">
                <a:latin typeface="Times New Roman" panose="02020603050405020304" pitchFamily="18" charset="0"/>
                <a:cs typeface="Times New Roman" panose="02020603050405020304" pitchFamily="18" charset="0"/>
              </a:rPr>
              <a:t>User       Interface</a:t>
            </a:r>
          </a:p>
        </p:txBody>
      </p:sp>
      <p:sp>
        <p:nvSpPr>
          <p:cNvPr id="15" name="TextBox 14">
            <a:extLst>
              <a:ext uri="{FF2B5EF4-FFF2-40B4-BE49-F238E27FC236}">
                <a16:creationId xmlns:a16="http://schemas.microsoft.com/office/drawing/2014/main" id="{E8E63702-E388-D82A-F29D-6015C73B0462}"/>
              </a:ext>
            </a:extLst>
          </p:cNvPr>
          <p:cNvSpPr txBox="1"/>
          <p:nvPr/>
        </p:nvSpPr>
        <p:spPr>
          <a:xfrm>
            <a:off x="2678508" y="3387012"/>
            <a:ext cx="1508760" cy="646331"/>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Upload and analyze PDF</a:t>
            </a:r>
          </a:p>
        </p:txBody>
      </p:sp>
      <p:sp>
        <p:nvSpPr>
          <p:cNvPr id="16" name="TextBox 15">
            <a:extLst>
              <a:ext uri="{FF2B5EF4-FFF2-40B4-BE49-F238E27FC236}">
                <a16:creationId xmlns:a16="http://schemas.microsoft.com/office/drawing/2014/main" id="{29BC3CBC-595F-2CDC-D3EF-8CE2ADC43EBF}"/>
              </a:ext>
            </a:extLst>
          </p:cNvPr>
          <p:cNvSpPr txBox="1"/>
          <p:nvPr/>
        </p:nvSpPr>
        <p:spPr>
          <a:xfrm>
            <a:off x="4735908" y="3387012"/>
            <a:ext cx="1356360" cy="646331"/>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PDF processing</a:t>
            </a:r>
          </a:p>
        </p:txBody>
      </p:sp>
      <p:sp>
        <p:nvSpPr>
          <p:cNvPr id="17" name="TextBox 16">
            <a:extLst>
              <a:ext uri="{FF2B5EF4-FFF2-40B4-BE49-F238E27FC236}">
                <a16:creationId xmlns:a16="http://schemas.microsoft.com/office/drawing/2014/main" id="{D746E9EE-3A6A-A5C6-C866-A634E10D683A}"/>
              </a:ext>
            </a:extLst>
          </p:cNvPr>
          <p:cNvSpPr txBox="1"/>
          <p:nvPr/>
        </p:nvSpPr>
        <p:spPr>
          <a:xfrm>
            <a:off x="6503748" y="3387012"/>
            <a:ext cx="1493520" cy="369332"/>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LLM Pipeline</a:t>
            </a:r>
          </a:p>
        </p:txBody>
      </p:sp>
      <p:sp>
        <p:nvSpPr>
          <p:cNvPr id="18" name="TextBox 17">
            <a:extLst>
              <a:ext uri="{FF2B5EF4-FFF2-40B4-BE49-F238E27FC236}">
                <a16:creationId xmlns:a16="http://schemas.microsoft.com/office/drawing/2014/main" id="{3B01A2EB-1DBF-2898-8966-F044B224CE51}"/>
              </a:ext>
            </a:extLst>
          </p:cNvPr>
          <p:cNvSpPr txBox="1"/>
          <p:nvPr/>
        </p:nvSpPr>
        <p:spPr>
          <a:xfrm>
            <a:off x="8408748" y="3387012"/>
            <a:ext cx="1493520" cy="646331"/>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PDF Generation</a:t>
            </a:r>
          </a:p>
        </p:txBody>
      </p:sp>
      <p:sp>
        <p:nvSpPr>
          <p:cNvPr id="20" name="TextBox 19">
            <a:extLst>
              <a:ext uri="{FF2B5EF4-FFF2-40B4-BE49-F238E27FC236}">
                <a16:creationId xmlns:a16="http://schemas.microsoft.com/office/drawing/2014/main" id="{8E09A049-E114-BA02-C4D9-A5AE87B122DA}"/>
              </a:ext>
            </a:extLst>
          </p:cNvPr>
          <p:cNvSpPr txBox="1"/>
          <p:nvPr/>
        </p:nvSpPr>
        <p:spPr>
          <a:xfrm>
            <a:off x="10674221" y="3387012"/>
            <a:ext cx="1315616" cy="923330"/>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Store Output in PDF</a:t>
            </a:r>
          </a:p>
        </p:txBody>
      </p:sp>
      <p:sp>
        <p:nvSpPr>
          <p:cNvPr id="21" name="TextBox 20">
            <a:extLst>
              <a:ext uri="{FF2B5EF4-FFF2-40B4-BE49-F238E27FC236}">
                <a16:creationId xmlns:a16="http://schemas.microsoft.com/office/drawing/2014/main" id="{DAF207C4-E2A0-3432-7013-6C21F95AA654}"/>
              </a:ext>
            </a:extLst>
          </p:cNvPr>
          <p:cNvSpPr txBox="1"/>
          <p:nvPr/>
        </p:nvSpPr>
        <p:spPr>
          <a:xfrm>
            <a:off x="3834882" y="2332653"/>
            <a:ext cx="4823926" cy="369332"/>
          </a:xfrm>
          <a:prstGeom prst="rect">
            <a:avLst/>
          </a:prstGeom>
          <a:noFill/>
        </p:spPr>
        <p:txBody>
          <a:bodyPr wrap="square" rtlCol="0">
            <a:spAutoFit/>
          </a:bodyPr>
          <a:lstStyle/>
          <a:p>
            <a:pPr algn="ctr"/>
            <a:r>
              <a:rPr lang="en-IN" dirty="0">
                <a:latin typeface="Times New Roman" panose="02020603050405020304" pitchFamily="18" charset="0"/>
                <a:cs typeface="Times New Roman" panose="02020603050405020304" pitchFamily="18" charset="0"/>
              </a:rPr>
              <a:t>Fast API Application</a:t>
            </a:r>
          </a:p>
        </p:txBody>
      </p:sp>
      <p:cxnSp>
        <p:nvCxnSpPr>
          <p:cNvPr id="23" name="Straight Arrow Connector 22">
            <a:extLst>
              <a:ext uri="{FF2B5EF4-FFF2-40B4-BE49-F238E27FC236}">
                <a16:creationId xmlns:a16="http://schemas.microsoft.com/office/drawing/2014/main" id="{D63464AA-7E29-4096-1608-870E3C47AFCC}"/>
              </a:ext>
            </a:extLst>
          </p:cNvPr>
          <p:cNvCxnSpPr>
            <a:cxnSpLocks/>
            <a:stCxn id="3" idx="3"/>
          </p:cNvCxnSpPr>
          <p:nvPr/>
        </p:nvCxnSpPr>
        <p:spPr>
          <a:xfrm>
            <a:off x="2038428" y="3754794"/>
            <a:ext cx="33528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7" name="Straight Arrow Connector 26">
            <a:extLst>
              <a:ext uri="{FF2B5EF4-FFF2-40B4-BE49-F238E27FC236}">
                <a16:creationId xmlns:a16="http://schemas.microsoft.com/office/drawing/2014/main" id="{73352B71-14B6-BE52-E143-42CA5D785F6C}"/>
              </a:ext>
            </a:extLst>
          </p:cNvPr>
          <p:cNvCxnSpPr>
            <a:cxnSpLocks/>
            <a:endCxn id="9" idx="1"/>
          </p:cNvCxnSpPr>
          <p:nvPr/>
        </p:nvCxnSpPr>
        <p:spPr>
          <a:xfrm>
            <a:off x="4050108" y="3754794"/>
            <a:ext cx="54864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1" name="Straight Arrow Connector 30">
            <a:extLst>
              <a:ext uri="{FF2B5EF4-FFF2-40B4-BE49-F238E27FC236}">
                <a16:creationId xmlns:a16="http://schemas.microsoft.com/office/drawing/2014/main" id="{5F700F44-F8A0-945E-BAE7-95FBB56749D1}"/>
              </a:ext>
            </a:extLst>
          </p:cNvPr>
          <p:cNvCxnSpPr>
            <a:stCxn id="9" idx="3"/>
            <a:endCxn id="10" idx="1"/>
          </p:cNvCxnSpPr>
          <p:nvPr/>
        </p:nvCxnSpPr>
        <p:spPr>
          <a:xfrm>
            <a:off x="6092268" y="3754794"/>
            <a:ext cx="41148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3" name="Straight Arrow Connector 32">
            <a:extLst>
              <a:ext uri="{FF2B5EF4-FFF2-40B4-BE49-F238E27FC236}">
                <a16:creationId xmlns:a16="http://schemas.microsoft.com/office/drawing/2014/main" id="{BBB043A1-3ACE-30A1-B3A6-FF7DBC0FCB58}"/>
              </a:ext>
            </a:extLst>
          </p:cNvPr>
          <p:cNvCxnSpPr>
            <a:cxnSpLocks/>
            <a:stCxn id="10" idx="3"/>
            <a:endCxn id="11" idx="1"/>
          </p:cNvCxnSpPr>
          <p:nvPr/>
        </p:nvCxnSpPr>
        <p:spPr>
          <a:xfrm>
            <a:off x="7997268" y="3754794"/>
            <a:ext cx="41148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7" name="Straight Arrow Connector 36">
            <a:extLst>
              <a:ext uri="{FF2B5EF4-FFF2-40B4-BE49-F238E27FC236}">
                <a16:creationId xmlns:a16="http://schemas.microsoft.com/office/drawing/2014/main" id="{D6131464-265E-3181-02A1-FEB69A4B5A25}"/>
              </a:ext>
            </a:extLst>
          </p:cNvPr>
          <p:cNvCxnSpPr>
            <a:cxnSpLocks/>
            <a:endCxn id="12" idx="1"/>
          </p:cNvCxnSpPr>
          <p:nvPr/>
        </p:nvCxnSpPr>
        <p:spPr>
          <a:xfrm>
            <a:off x="10054668" y="3754794"/>
            <a:ext cx="54864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324653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1BEEDEC-562B-5E11-84D0-0A33A300B745}"/>
              </a:ext>
            </a:extLst>
          </p:cNvPr>
          <p:cNvSpPr/>
          <p:nvPr/>
        </p:nvSpPr>
        <p:spPr>
          <a:xfrm>
            <a:off x="80682" y="6015318"/>
            <a:ext cx="4536142" cy="663388"/>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23F63B57-2C40-7E47-5571-D54BA3FAE8F7}"/>
              </a:ext>
            </a:extLst>
          </p:cNvPr>
          <p:cNvSpPr/>
          <p:nvPr/>
        </p:nvSpPr>
        <p:spPr>
          <a:xfrm>
            <a:off x="0" y="5965369"/>
            <a:ext cx="12191999" cy="763286"/>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IN" sz="1800" b="1" i="1" dirty="0">
                <a:solidFill>
                  <a:schemeClr val="bg1"/>
                </a:solidFill>
                <a:latin typeface="Times New Roman" panose="02020603050405020304" pitchFamily="18" charset="0"/>
                <a:cs typeface="Times New Roman" panose="02020603050405020304" pitchFamily="18" charset="0"/>
              </a:rPr>
              <a:t>Department of Artificial Intelligence and Machine Learning                                                 www.cambridge.edu.in</a:t>
            </a:r>
          </a:p>
        </p:txBody>
      </p:sp>
      <p:sp>
        <p:nvSpPr>
          <p:cNvPr id="6" name="TextBox 5"/>
          <p:cNvSpPr txBox="1"/>
          <p:nvPr/>
        </p:nvSpPr>
        <p:spPr>
          <a:xfrm>
            <a:off x="2218265" y="691666"/>
            <a:ext cx="4966306" cy="523220"/>
          </a:xfrm>
          <a:prstGeom prst="rect">
            <a:avLst/>
          </a:prstGeom>
          <a:noFill/>
        </p:spPr>
        <p:txBody>
          <a:bodyPr wrap="square" rtlCol="0">
            <a:spAutoFit/>
          </a:bodyPr>
          <a:lstStyle/>
          <a:p>
            <a:r>
              <a:rPr lang="en-IN" sz="2800" b="1" dirty="0">
                <a:effectLst>
                  <a:outerShdw blurRad="38100" dist="38100" dir="2700000" algn="tl">
                    <a:srgbClr val="000000">
                      <a:alpha val="43137"/>
                    </a:srgbClr>
                  </a:outerShdw>
                </a:effectLst>
                <a:highlight>
                  <a:srgbClr val="C0C0C0"/>
                </a:highlight>
                <a:latin typeface="Times New Roman" panose="02020603050405020304" pitchFamily="18" charset="0"/>
                <a:cs typeface="Times New Roman" panose="02020603050405020304" pitchFamily="18" charset="0"/>
              </a:rPr>
              <a:t>Tools and Technologies</a:t>
            </a:r>
          </a:p>
        </p:txBody>
      </p:sp>
      <p:sp>
        <p:nvSpPr>
          <p:cNvPr id="8" name="TextBox 7">
            <a:extLst>
              <a:ext uri="{FF2B5EF4-FFF2-40B4-BE49-F238E27FC236}">
                <a16:creationId xmlns:a16="http://schemas.microsoft.com/office/drawing/2014/main" id="{B80DD93D-5644-E2D0-4DA0-D48F224E3F25}"/>
              </a:ext>
            </a:extLst>
          </p:cNvPr>
          <p:cNvSpPr txBox="1"/>
          <p:nvPr/>
        </p:nvSpPr>
        <p:spPr>
          <a:xfrm>
            <a:off x="3012897" y="2969903"/>
            <a:ext cx="6128534" cy="369332"/>
          </a:xfrm>
          <a:prstGeom prst="rect">
            <a:avLst/>
          </a:prstGeom>
          <a:noFill/>
        </p:spPr>
        <p:txBody>
          <a:bodyPr wrap="square">
            <a:spAutoFit/>
          </a:bodyPr>
          <a:lstStyle/>
          <a:p>
            <a:r>
              <a:rPr lang="en-US" b="0" i="0" dirty="0">
                <a:solidFill>
                  <a:srgbClr val="FFFFFF"/>
                </a:solidFill>
                <a:effectLst/>
                <a:latin typeface="Google Sans"/>
              </a:rPr>
              <a:t>plants</a:t>
            </a:r>
            <a:endParaRPr lang="en-US" dirty="0"/>
          </a:p>
        </p:txBody>
      </p:sp>
      <p:sp>
        <p:nvSpPr>
          <p:cNvPr id="10" name="TextBox 9">
            <a:extLst>
              <a:ext uri="{FF2B5EF4-FFF2-40B4-BE49-F238E27FC236}">
                <a16:creationId xmlns:a16="http://schemas.microsoft.com/office/drawing/2014/main" id="{EF3165B2-EEA6-3764-87D9-953DC41A7DCA}"/>
              </a:ext>
            </a:extLst>
          </p:cNvPr>
          <p:cNvSpPr txBox="1"/>
          <p:nvPr/>
        </p:nvSpPr>
        <p:spPr>
          <a:xfrm>
            <a:off x="3012897" y="2969903"/>
            <a:ext cx="6128534" cy="923330"/>
          </a:xfrm>
          <a:prstGeom prst="rect">
            <a:avLst/>
          </a:prstGeom>
          <a:noFill/>
        </p:spPr>
        <p:txBody>
          <a:bodyPr wrap="square">
            <a:spAutoFit/>
          </a:bodyPr>
          <a:lstStyle/>
          <a:p>
            <a:r>
              <a:rPr lang="en-US" b="0" i="0" dirty="0">
                <a:solidFill>
                  <a:srgbClr val="FFFFFF"/>
                </a:solidFill>
                <a:effectLst/>
                <a:latin typeface="Google Sans"/>
              </a:rPr>
              <a:t>s a Convolutional Neural Network (CNN) model trained on the to classify images and identify 15 common diseases in tomato, potato, and pepper plants</a:t>
            </a:r>
            <a:endParaRPr lang="en-US" dirty="0"/>
          </a:p>
        </p:txBody>
      </p:sp>
      <p:sp>
        <p:nvSpPr>
          <p:cNvPr id="12" name="TextBox 11">
            <a:extLst>
              <a:ext uri="{FF2B5EF4-FFF2-40B4-BE49-F238E27FC236}">
                <a16:creationId xmlns:a16="http://schemas.microsoft.com/office/drawing/2014/main" id="{83C7F72B-E4FF-6C40-9817-4DAFC5C7D0DB}"/>
              </a:ext>
            </a:extLst>
          </p:cNvPr>
          <p:cNvSpPr txBox="1"/>
          <p:nvPr/>
        </p:nvSpPr>
        <p:spPr>
          <a:xfrm>
            <a:off x="1561672" y="3594798"/>
            <a:ext cx="7309206" cy="369332"/>
          </a:xfrm>
          <a:prstGeom prst="rect">
            <a:avLst/>
          </a:prstGeom>
          <a:noFill/>
        </p:spPr>
        <p:txBody>
          <a:bodyPr wrap="square">
            <a:spAutoFit/>
          </a:bodyPr>
          <a:lstStyle/>
          <a:p>
            <a:r>
              <a:rPr lang="en-US" b="0" i="0" dirty="0">
                <a:solidFill>
                  <a:srgbClr val="FFFFFF"/>
                </a:solidFill>
                <a:effectLst/>
                <a:latin typeface="Google Sans"/>
              </a:rPr>
              <a:t>, and pepper pls</a:t>
            </a:r>
            <a:endParaRPr lang="en-US" dirty="0"/>
          </a:p>
        </p:txBody>
      </p:sp>
      <p:sp>
        <p:nvSpPr>
          <p:cNvPr id="4" name="Rectangle 2">
            <a:extLst>
              <a:ext uri="{FF2B5EF4-FFF2-40B4-BE49-F238E27FC236}">
                <a16:creationId xmlns:a16="http://schemas.microsoft.com/office/drawing/2014/main" id="{7635CFF3-69FB-4D0B-0AD6-E1E92C597AB2}"/>
              </a:ext>
            </a:extLst>
          </p:cNvPr>
          <p:cNvSpPr>
            <a:spLocks noChangeArrowheads="1"/>
          </p:cNvSpPr>
          <p:nvPr/>
        </p:nvSpPr>
        <p:spPr bwMode="auto">
          <a:xfrm>
            <a:off x="464399" y="1978971"/>
            <a:ext cx="11796026" cy="2862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16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FastAPI</a:t>
            </a:r>
            <a:r>
              <a:rPr lang="en-US" dirty="0">
                <a:latin typeface="Times New Roman" panose="02020603050405020304" pitchFamily="18" charset="0"/>
                <a:cs typeface="Times New Roman" panose="02020603050405020304" pitchFamily="18" charset="0"/>
              </a:rPr>
              <a:t>: A modern, fast (high-performance), web framework for building APIs with Python 3.7+ based on standard Python type hints.</a:t>
            </a:r>
          </a:p>
          <a:p>
            <a:pPr marL="0" marR="0" lvl="0" indent="0" algn="l" defTabSz="914400" rtl="0" eaLnBrk="0" fontAlgn="base" latinLnBrk="0" hangingPunct="0">
              <a:lnSpc>
                <a:spcPct val="100000"/>
              </a:lnSpc>
              <a:spcBef>
                <a:spcPct val="0"/>
              </a:spcBef>
              <a:spcAft>
                <a:spcPct val="0"/>
              </a:spcAft>
              <a:buClrTx/>
              <a:buSzTx/>
              <a:tabLst/>
            </a:pPr>
            <a:r>
              <a:rPr lang="en-US" b="1" dirty="0">
                <a:latin typeface="Times New Roman" panose="02020603050405020304" pitchFamily="18" charset="0"/>
                <a:cs typeface="Times New Roman" panose="02020603050405020304" pitchFamily="18" charset="0"/>
              </a:rPr>
              <a:t>Jinja2</a:t>
            </a:r>
            <a:r>
              <a:rPr lang="en-US" dirty="0">
                <a:latin typeface="Times New Roman" panose="02020603050405020304" pitchFamily="18" charset="0"/>
                <a:cs typeface="Times New Roman" panose="02020603050405020304" pitchFamily="18" charset="0"/>
              </a:rPr>
              <a:t>: A templating engine for Python, used here to render HTML templates.</a:t>
            </a:r>
          </a:p>
          <a:p>
            <a:pPr marL="0" marR="0" lvl="0" indent="0" algn="l" defTabSz="914400" rtl="0" eaLnBrk="0" fontAlgn="base" latinLnBrk="0" hangingPunct="0">
              <a:lnSpc>
                <a:spcPct val="100000"/>
              </a:lnSpc>
              <a:spcBef>
                <a:spcPct val="0"/>
              </a:spcBef>
              <a:spcAft>
                <a:spcPct val="0"/>
              </a:spcAft>
              <a:buClrTx/>
              <a:buSzTx/>
              <a:tabLst/>
            </a:pPr>
            <a:r>
              <a:rPr lang="en-US" b="1" dirty="0" err="1">
                <a:latin typeface="Times New Roman" panose="02020603050405020304" pitchFamily="18" charset="0"/>
                <a:cs typeface="Times New Roman" panose="02020603050405020304" pitchFamily="18" charset="0"/>
              </a:rPr>
              <a:t>aiofiles</a:t>
            </a:r>
            <a:r>
              <a:rPr lang="en-US" dirty="0">
                <a:latin typeface="Times New Roman" panose="02020603050405020304" pitchFamily="18" charset="0"/>
                <a:cs typeface="Times New Roman" panose="02020603050405020304" pitchFamily="18" charset="0"/>
              </a:rPr>
              <a:t>: An asynchronous file handling module.</a:t>
            </a:r>
          </a:p>
          <a:p>
            <a:pPr marL="0" marR="0" lvl="0" indent="0" algn="l" defTabSz="914400" rtl="0" eaLnBrk="0" fontAlgn="base" latinLnBrk="0" hangingPunct="0">
              <a:lnSpc>
                <a:spcPct val="100000"/>
              </a:lnSpc>
              <a:spcBef>
                <a:spcPct val="0"/>
              </a:spcBef>
              <a:spcAft>
                <a:spcPct val="0"/>
              </a:spcAft>
              <a:buClrTx/>
              <a:buSzTx/>
              <a:tabLst/>
            </a:pPr>
            <a:r>
              <a:rPr lang="en-US" b="1" dirty="0">
                <a:latin typeface="Times New Roman" panose="02020603050405020304" pitchFamily="18" charset="0"/>
                <a:cs typeface="Times New Roman" panose="02020603050405020304" pitchFamily="18" charset="0"/>
              </a:rPr>
              <a:t>PyPDF2</a:t>
            </a:r>
            <a:r>
              <a:rPr lang="en-US" dirty="0">
                <a:latin typeface="Times New Roman" panose="02020603050405020304" pitchFamily="18" charset="0"/>
                <a:cs typeface="Times New Roman" panose="02020603050405020304" pitchFamily="18" charset="0"/>
              </a:rPr>
              <a:t>: A PDF library to read and manipulate PDF files.</a:t>
            </a:r>
          </a:p>
          <a:p>
            <a:pPr marL="0" marR="0" lvl="0" indent="0" algn="l" defTabSz="914400" rtl="0" eaLnBrk="0" fontAlgn="base" latinLnBrk="0" hangingPunct="0">
              <a:lnSpc>
                <a:spcPct val="100000"/>
              </a:lnSpc>
              <a:spcBef>
                <a:spcPct val="0"/>
              </a:spcBef>
              <a:spcAft>
                <a:spcPct val="0"/>
              </a:spcAft>
              <a:buClrTx/>
              <a:buSzTx/>
              <a:tabLst/>
            </a:pPr>
            <a:r>
              <a:rPr lang="en-US" b="1" dirty="0">
                <a:latin typeface="Times New Roman" panose="02020603050405020304" pitchFamily="18" charset="0"/>
                <a:cs typeface="Times New Roman" panose="02020603050405020304" pitchFamily="18" charset="0"/>
              </a:rPr>
              <a:t>OpenAI GPT-3.5 (</a:t>
            </a:r>
            <a:r>
              <a:rPr lang="en-US" b="1" dirty="0" err="1">
                <a:latin typeface="Times New Roman" panose="02020603050405020304" pitchFamily="18" charset="0"/>
                <a:cs typeface="Times New Roman" panose="02020603050405020304" pitchFamily="18" charset="0"/>
              </a:rPr>
              <a:t>ChatOpenAI</a:t>
            </a:r>
            <a:r>
              <a:rPr lang="en-US" b="1" dirty="0">
                <a:latin typeface="Times New Roman" panose="02020603050405020304" pitchFamily="18" charset="0"/>
                <a:cs typeface="Times New Roman" panose="02020603050405020304" pitchFamily="18" charset="0"/>
              </a:rPr>
              <a:t>)</a:t>
            </a:r>
            <a:r>
              <a:rPr lang="en-US" dirty="0">
                <a:latin typeface="Times New Roman" panose="02020603050405020304" pitchFamily="18" charset="0"/>
                <a:cs typeface="Times New Roman" panose="02020603050405020304" pitchFamily="18" charset="0"/>
              </a:rPr>
              <a:t>: Used for generating questions and answers based on the PDF content.</a:t>
            </a:r>
          </a:p>
          <a:p>
            <a:pPr marL="0" marR="0" lvl="0" indent="0" algn="l" defTabSz="914400" rtl="0" eaLnBrk="0" fontAlgn="base" latinLnBrk="0" hangingPunct="0">
              <a:lnSpc>
                <a:spcPct val="100000"/>
              </a:lnSpc>
              <a:spcBef>
                <a:spcPct val="0"/>
              </a:spcBef>
              <a:spcAft>
                <a:spcPct val="0"/>
              </a:spcAft>
              <a:buClrTx/>
              <a:buSzTx/>
              <a:tabLst/>
            </a:pPr>
            <a:r>
              <a:rPr lang="en-US" b="1" dirty="0" err="1">
                <a:latin typeface="Times New Roman" panose="02020603050405020304" pitchFamily="18" charset="0"/>
                <a:cs typeface="Times New Roman" panose="02020603050405020304" pitchFamily="18" charset="0"/>
              </a:rPr>
              <a:t>LangChain</a:t>
            </a:r>
            <a:r>
              <a:rPr lang="en-US" dirty="0">
                <a:latin typeface="Times New Roman" panose="02020603050405020304" pitchFamily="18" charset="0"/>
                <a:cs typeface="Times New Roman" panose="02020603050405020304" pitchFamily="18" charset="0"/>
              </a:rPr>
              <a:t>: A framework for developing applications powered by language models.</a:t>
            </a:r>
          </a:p>
          <a:p>
            <a:pPr marL="0" marR="0" lvl="0" indent="0" algn="l" defTabSz="914400" rtl="0" eaLnBrk="0" fontAlgn="base" latinLnBrk="0" hangingPunct="0">
              <a:lnSpc>
                <a:spcPct val="100000"/>
              </a:lnSpc>
              <a:spcBef>
                <a:spcPct val="0"/>
              </a:spcBef>
              <a:spcAft>
                <a:spcPct val="0"/>
              </a:spcAft>
              <a:buClrTx/>
              <a:buSzTx/>
              <a:tabLst/>
            </a:pPr>
            <a:r>
              <a:rPr lang="en-US" b="1" dirty="0" err="1">
                <a:latin typeface="Times New Roman" panose="02020603050405020304" pitchFamily="18" charset="0"/>
                <a:cs typeface="Times New Roman" panose="02020603050405020304" pitchFamily="18" charset="0"/>
              </a:rPr>
              <a:t>ReportLab</a:t>
            </a:r>
            <a:r>
              <a:rPr lang="en-US" dirty="0">
                <a:latin typeface="Times New Roman" panose="02020603050405020304" pitchFamily="18" charset="0"/>
                <a:cs typeface="Times New Roman" panose="02020603050405020304" pitchFamily="18" charset="0"/>
              </a:rPr>
              <a:t>: A powerful library for creating PDFs in Python.</a:t>
            </a:r>
          </a:p>
          <a:p>
            <a:pPr eaLnBrk="0" fontAlgn="base" hangingPunct="0">
              <a:spcBef>
                <a:spcPct val="0"/>
              </a:spcBef>
              <a:spcAft>
                <a:spcPct val="0"/>
              </a:spcAft>
            </a:pPr>
            <a:r>
              <a:rPr lang="en-US" b="1" dirty="0" err="1">
                <a:latin typeface="Times New Roman" panose="02020603050405020304" pitchFamily="18" charset="0"/>
                <a:cs typeface="Times New Roman" panose="02020603050405020304" pitchFamily="18" charset="0"/>
              </a:rPr>
              <a:t>uvicorn</a:t>
            </a:r>
            <a:r>
              <a:rPr lang="en-US" dirty="0">
                <a:latin typeface="Times New Roman" panose="02020603050405020304" pitchFamily="18" charset="0"/>
                <a:cs typeface="Times New Roman" panose="02020603050405020304" pitchFamily="18" charset="0"/>
              </a:rPr>
              <a:t>: A lightning-fast ASGI server implementation, used here to run the </a:t>
            </a:r>
            <a:r>
              <a:rPr lang="en-US" dirty="0" err="1">
                <a:latin typeface="Times New Roman" panose="02020603050405020304" pitchFamily="18" charset="0"/>
                <a:cs typeface="Times New Roman" panose="02020603050405020304" pitchFamily="18" charset="0"/>
              </a:rPr>
              <a:t>FastAPI</a:t>
            </a:r>
            <a:r>
              <a:rPr lang="en-US" dirty="0">
                <a:latin typeface="Times New Roman" panose="02020603050405020304" pitchFamily="18" charset="0"/>
                <a:cs typeface="Times New Roman" panose="02020603050405020304" pitchFamily="18" charset="0"/>
              </a:rPr>
              <a:t> application.</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1859369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1BEEDEC-562B-5E11-84D0-0A33A300B745}"/>
              </a:ext>
            </a:extLst>
          </p:cNvPr>
          <p:cNvSpPr/>
          <p:nvPr/>
        </p:nvSpPr>
        <p:spPr>
          <a:xfrm>
            <a:off x="80682" y="6015318"/>
            <a:ext cx="4536142" cy="663388"/>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23F63B57-2C40-7E47-5571-D54BA3FAE8F7}"/>
              </a:ext>
            </a:extLst>
          </p:cNvPr>
          <p:cNvSpPr/>
          <p:nvPr/>
        </p:nvSpPr>
        <p:spPr>
          <a:xfrm>
            <a:off x="0" y="5965369"/>
            <a:ext cx="12191999" cy="763286"/>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IN" sz="1800" b="1" i="1" dirty="0">
                <a:solidFill>
                  <a:schemeClr val="bg1"/>
                </a:solidFill>
                <a:latin typeface="Times New Roman" panose="02020603050405020304" pitchFamily="18" charset="0"/>
                <a:cs typeface="Times New Roman" panose="02020603050405020304" pitchFamily="18" charset="0"/>
              </a:rPr>
              <a:t>Department of Artificial Intelligence and Machine Learning                                                 www.cambridge.edu.in</a:t>
            </a:r>
          </a:p>
        </p:txBody>
      </p:sp>
      <p:sp>
        <p:nvSpPr>
          <p:cNvPr id="6" name="TextBox 5"/>
          <p:cNvSpPr txBox="1"/>
          <p:nvPr/>
        </p:nvSpPr>
        <p:spPr>
          <a:xfrm>
            <a:off x="2218266" y="691665"/>
            <a:ext cx="3429000" cy="523220"/>
          </a:xfrm>
          <a:prstGeom prst="rect">
            <a:avLst/>
          </a:prstGeom>
          <a:noFill/>
        </p:spPr>
        <p:txBody>
          <a:bodyPr wrap="square" rtlCol="0">
            <a:spAutoFit/>
          </a:bodyPr>
          <a:lstStyle/>
          <a:p>
            <a:r>
              <a:rPr lang="en-IN" sz="2800" b="1" dirty="0">
                <a:effectLst>
                  <a:outerShdw blurRad="38100" dist="38100" dir="2700000" algn="tl">
                    <a:srgbClr val="000000">
                      <a:alpha val="43137"/>
                    </a:srgbClr>
                  </a:outerShdw>
                </a:effectLst>
                <a:highlight>
                  <a:srgbClr val="C0C0C0"/>
                </a:highlight>
                <a:latin typeface="Times New Roman" panose="02020603050405020304" pitchFamily="18" charset="0"/>
                <a:cs typeface="Times New Roman" panose="02020603050405020304" pitchFamily="18" charset="0"/>
              </a:rPr>
              <a:t>Implementation</a:t>
            </a:r>
          </a:p>
        </p:txBody>
      </p:sp>
      <p:sp>
        <p:nvSpPr>
          <p:cNvPr id="8" name="TextBox 7">
            <a:extLst>
              <a:ext uri="{FF2B5EF4-FFF2-40B4-BE49-F238E27FC236}">
                <a16:creationId xmlns:a16="http://schemas.microsoft.com/office/drawing/2014/main" id="{B80DD93D-5644-E2D0-4DA0-D48F224E3F25}"/>
              </a:ext>
            </a:extLst>
          </p:cNvPr>
          <p:cNvSpPr txBox="1"/>
          <p:nvPr/>
        </p:nvSpPr>
        <p:spPr>
          <a:xfrm>
            <a:off x="3012897" y="2969903"/>
            <a:ext cx="6128534" cy="369332"/>
          </a:xfrm>
          <a:prstGeom prst="rect">
            <a:avLst/>
          </a:prstGeom>
          <a:noFill/>
        </p:spPr>
        <p:txBody>
          <a:bodyPr wrap="square">
            <a:spAutoFit/>
          </a:bodyPr>
          <a:lstStyle/>
          <a:p>
            <a:r>
              <a:rPr lang="en-US" b="0" i="0" dirty="0">
                <a:solidFill>
                  <a:srgbClr val="FFFFFF"/>
                </a:solidFill>
                <a:effectLst/>
                <a:latin typeface="Google Sans"/>
              </a:rPr>
              <a:t>plants</a:t>
            </a:r>
            <a:endParaRPr lang="en-US" dirty="0"/>
          </a:p>
        </p:txBody>
      </p:sp>
      <p:sp>
        <p:nvSpPr>
          <p:cNvPr id="10" name="TextBox 9">
            <a:extLst>
              <a:ext uri="{FF2B5EF4-FFF2-40B4-BE49-F238E27FC236}">
                <a16:creationId xmlns:a16="http://schemas.microsoft.com/office/drawing/2014/main" id="{EF3165B2-EEA6-3764-87D9-953DC41A7DCA}"/>
              </a:ext>
            </a:extLst>
          </p:cNvPr>
          <p:cNvSpPr txBox="1"/>
          <p:nvPr/>
        </p:nvSpPr>
        <p:spPr>
          <a:xfrm>
            <a:off x="3012897" y="2969903"/>
            <a:ext cx="6128534" cy="923330"/>
          </a:xfrm>
          <a:prstGeom prst="rect">
            <a:avLst/>
          </a:prstGeom>
          <a:noFill/>
        </p:spPr>
        <p:txBody>
          <a:bodyPr wrap="square">
            <a:spAutoFit/>
          </a:bodyPr>
          <a:lstStyle/>
          <a:p>
            <a:r>
              <a:rPr lang="en-US" b="0" i="0" dirty="0">
                <a:solidFill>
                  <a:srgbClr val="FFFFFF"/>
                </a:solidFill>
                <a:effectLst/>
                <a:latin typeface="Google Sans"/>
              </a:rPr>
              <a:t>s a Convolutional Neural Network (CNN) model trained on the to classify images and identify 15 common diseases in tomato, potato, and pepper plants</a:t>
            </a:r>
            <a:endParaRPr lang="en-US" dirty="0"/>
          </a:p>
        </p:txBody>
      </p:sp>
      <p:sp>
        <p:nvSpPr>
          <p:cNvPr id="12" name="TextBox 11">
            <a:extLst>
              <a:ext uri="{FF2B5EF4-FFF2-40B4-BE49-F238E27FC236}">
                <a16:creationId xmlns:a16="http://schemas.microsoft.com/office/drawing/2014/main" id="{83C7F72B-E4FF-6C40-9817-4DAFC5C7D0DB}"/>
              </a:ext>
            </a:extLst>
          </p:cNvPr>
          <p:cNvSpPr txBox="1"/>
          <p:nvPr/>
        </p:nvSpPr>
        <p:spPr>
          <a:xfrm>
            <a:off x="1561672" y="3594798"/>
            <a:ext cx="7309206" cy="369332"/>
          </a:xfrm>
          <a:prstGeom prst="rect">
            <a:avLst/>
          </a:prstGeom>
          <a:noFill/>
        </p:spPr>
        <p:txBody>
          <a:bodyPr wrap="square">
            <a:spAutoFit/>
          </a:bodyPr>
          <a:lstStyle/>
          <a:p>
            <a:r>
              <a:rPr lang="en-US" b="0" i="0" dirty="0">
                <a:solidFill>
                  <a:srgbClr val="FFFFFF"/>
                </a:solidFill>
                <a:effectLst/>
                <a:latin typeface="Google Sans"/>
              </a:rPr>
              <a:t>, and pepper pls</a:t>
            </a:r>
            <a:endParaRPr lang="en-US" dirty="0"/>
          </a:p>
        </p:txBody>
      </p:sp>
      <p:sp>
        <p:nvSpPr>
          <p:cNvPr id="4" name="Rectangle 2">
            <a:extLst>
              <a:ext uri="{FF2B5EF4-FFF2-40B4-BE49-F238E27FC236}">
                <a16:creationId xmlns:a16="http://schemas.microsoft.com/office/drawing/2014/main" id="{7635CFF3-69FB-4D0B-0AD6-E1E92C597AB2}"/>
              </a:ext>
            </a:extLst>
          </p:cNvPr>
          <p:cNvSpPr>
            <a:spLocks noChangeArrowheads="1"/>
          </p:cNvSpPr>
          <p:nvPr/>
        </p:nvSpPr>
        <p:spPr bwMode="auto">
          <a:xfrm>
            <a:off x="501720" y="1857463"/>
            <a:ext cx="12273279" cy="43088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16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Imports and Initialization</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All necessary imports for </a:t>
            </a:r>
            <a:r>
              <a:rPr kumimoji="0" lang="en-US" altLang="en-US" sz="16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FastAPI</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LangChain</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and PDF processing are included.</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Environment variable for the OpenAI API key is set.</a:t>
            </a:r>
          </a:p>
          <a:p>
            <a:pPr marL="0" marR="0" lvl="0" indent="0" algn="l" defTabSz="914400" rtl="0" eaLnBrk="0" fontAlgn="base" latinLnBrk="0" hangingPunct="0">
              <a:lnSpc>
                <a:spcPct val="100000"/>
              </a:lnSpc>
              <a:spcBef>
                <a:spcPct val="0"/>
              </a:spcBef>
              <a:spcAft>
                <a:spcPct val="0"/>
              </a:spcAft>
              <a:buClrTx/>
              <a:buSzTx/>
              <a:tabLst/>
            </a:pPr>
            <a:r>
              <a:rPr kumimoji="0" lang="en-US" altLang="en-US" sz="16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PDF Page Counting</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count_pdf_pages</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function to count pages in a PDF using PyPDF2.</a:t>
            </a:r>
          </a:p>
          <a:p>
            <a:pPr marL="0" marR="0" lvl="0" indent="0" algn="l" defTabSz="914400" rtl="0" eaLnBrk="0" fontAlgn="base" latinLnBrk="0" hangingPunct="0">
              <a:lnSpc>
                <a:spcPct val="100000"/>
              </a:lnSpc>
              <a:spcBef>
                <a:spcPct val="0"/>
              </a:spcBef>
              <a:spcAft>
                <a:spcPct val="0"/>
              </a:spcAft>
              <a:buClrTx/>
              <a:buSzTx/>
              <a:tabLst/>
            </a:pPr>
            <a:r>
              <a:rPr kumimoji="0" lang="en-US" altLang="en-US" sz="16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PDF File Processing</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file_processing</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function to load and split the PDF content into smaller chunks for question and answer generation.</a:t>
            </a:r>
          </a:p>
          <a:p>
            <a:pPr marL="0" marR="0" lvl="0" indent="0" algn="l" defTabSz="914400" rtl="0" eaLnBrk="0" fontAlgn="base" latinLnBrk="0" hangingPunct="0">
              <a:lnSpc>
                <a:spcPct val="100000"/>
              </a:lnSpc>
              <a:spcBef>
                <a:spcPct val="0"/>
              </a:spcBef>
              <a:spcAft>
                <a:spcPct val="0"/>
              </a:spcAft>
              <a:buClrTx/>
              <a:buSzTx/>
              <a:tabLst/>
            </a:pPr>
            <a:r>
              <a:rPr kumimoji="0" lang="en-US" altLang="en-US" sz="16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LLM Pipeline</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llm_pipeline</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function to handle the entire pipeline from question generation to answer generation using OpenAI's GPT-3.5-turbo.</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Embeddings and vector store setup using FAISS for answer retrieval.</a:t>
            </a:r>
          </a:p>
          <a:p>
            <a:pPr marL="0" marR="0" lvl="0" indent="0" algn="l" defTabSz="914400" rtl="0" eaLnBrk="0" fontAlgn="base" latinLnBrk="0" hangingPunct="0">
              <a:lnSpc>
                <a:spcPct val="100000"/>
              </a:lnSpc>
              <a:spcBef>
                <a:spcPct val="0"/>
              </a:spcBef>
              <a:spcAft>
                <a:spcPct val="0"/>
              </a:spcAft>
              <a:buClrTx/>
              <a:buSzTx/>
              <a:tabLst/>
            </a:pPr>
            <a:r>
              <a:rPr kumimoji="0" lang="en-US" altLang="en-US" sz="16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PDF Generation</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get_pdf</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function to generate a new PDF with questions and answers, using </a:t>
            </a:r>
            <a:r>
              <a:rPr kumimoji="0" lang="en-US" altLang="en-US" sz="16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ReportLab</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for document creation.</a:t>
            </a:r>
          </a:p>
          <a:p>
            <a:pPr marL="0" marR="0" lvl="0" indent="0" algn="l" defTabSz="914400" rtl="0" eaLnBrk="0" fontAlgn="base" latinLnBrk="0" hangingPunct="0">
              <a:lnSpc>
                <a:spcPct val="100000"/>
              </a:lnSpc>
              <a:spcBef>
                <a:spcPct val="0"/>
              </a:spcBef>
              <a:spcAft>
                <a:spcPct val="0"/>
              </a:spcAft>
              <a:buClrTx/>
              <a:buSzTx/>
              <a:tabLst/>
            </a:pPr>
            <a:r>
              <a:rPr kumimoji="0" lang="en-US" altLang="en-US" sz="16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6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FastAPI</a:t>
            </a:r>
            <a:r>
              <a:rPr kumimoji="0" lang="en-US" altLang="en-US" sz="16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Endpoints</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index: Renders the index.html template.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upload: Handles file uploads and saves the PDF to a specific directory.</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analyze: Processes the uploaded PDF and generates a new PDF with questions and answers.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73705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180709C-BAD3-E11D-CAEF-EDCAA9110D5B}"/>
              </a:ext>
            </a:extLst>
          </p:cNvPr>
          <p:cNvSpPr/>
          <p:nvPr/>
        </p:nvSpPr>
        <p:spPr>
          <a:xfrm>
            <a:off x="1854554" y="129345"/>
            <a:ext cx="1441420" cy="584775"/>
          </a:xfrm>
          <a:prstGeom prst="rect">
            <a:avLst/>
          </a:prstGeom>
        </p:spPr>
        <p:txBody>
          <a:bodyPr wrap="none">
            <a:spAutoFit/>
          </a:bodyPr>
          <a:lstStyle/>
          <a:p>
            <a:r>
              <a:rPr lang="en-IN" sz="2800" b="1" dirty="0">
                <a:effectLst>
                  <a:outerShdw blurRad="38100" dist="38100" dir="2700000" algn="tl">
                    <a:srgbClr val="000000">
                      <a:alpha val="43137"/>
                    </a:srgbClr>
                  </a:outerShdw>
                </a:effectLst>
                <a:highlight>
                  <a:srgbClr val="C0C0C0"/>
                </a:highlight>
                <a:latin typeface="Times New Roman" panose="02020603050405020304" pitchFamily="18" charset="0"/>
                <a:cs typeface="Times New Roman" panose="02020603050405020304" pitchFamily="18" charset="0"/>
              </a:rPr>
              <a:t>Output</a:t>
            </a:r>
            <a:r>
              <a:rPr lang="en-IN" sz="3200" b="1" dirty="0">
                <a:effectLst>
                  <a:outerShdw blurRad="38100" dist="38100" dir="2700000" algn="tl">
                    <a:srgbClr val="000000">
                      <a:alpha val="43137"/>
                    </a:srgbClr>
                  </a:outerShdw>
                </a:effectLst>
                <a:highlight>
                  <a:srgbClr val="C0C0C0"/>
                </a:highlight>
                <a:latin typeface="Times New Roman" panose="02020603050405020304" pitchFamily="18" charset="0"/>
                <a:cs typeface="Times New Roman" panose="02020603050405020304" pitchFamily="18" charset="0"/>
              </a:rPr>
              <a:t>:</a:t>
            </a:r>
          </a:p>
        </p:txBody>
      </p:sp>
      <p:sp>
        <p:nvSpPr>
          <p:cNvPr id="2" name="Rectangle 1">
            <a:extLst>
              <a:ext uri="{FF2B5EF4-FFF2-40B4-BE49-F238E27FC236}">
                <a16:creationId xmlns:a16="http://schemas.microsoft.com/office/drawing/2014/main" id="{185472AA-B1CD-4FFC-B40D-54BD661B5F75}"/>
              </a:ext>
            </a:extLst>
          </p:cNvPr>
          <p:cNvSpPr/>
          <p:nvPr/>
        </p:nvSpPr>
        <p:spPr>
          <a:xfrm>
            <a:off x="0" y="5965369"/>
            <a:ext cx="12191999" cy="763286"/>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IN" sz="1800" b="1" i="1" dirty="0">
                <a:solidFill>
                  <a:schemeClr val="bg1"/>
                </a:solidFill>
                <a:latin typeface="Times New Roman" panose="02020603050405020304" pitchFamily="18" charset="0"/>
                <a:cs typeface="Times New Roman" panose="02020603050405020304" pitchFamily="18" charset="0"/>
              </a:rPr>
              <a:t>Department of Artificial Intelligence and Machine Learning                                                 www.cambridge.edu.in</a:t>
            </a:r>
          </a:p>
        </p:txBody>
      </p:sp>
      <p:pic>
        <p:nvPicPr>
          <p:cNvPr id="5" name="Picture 4">
            <a:extLst>
              <a:ext uri="{FF2B5EF4-FFF2-40B4-BE49-F238E27FC236}">
                <a16:creationId xmlns:a16="http://schemas.microsoft.com/office/drawing/2014/main" id="{E9824249-6405-EF9E-338B-0AD14E9969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4754" y="1872614"/>
            <a:ext cx="11925701" cy="3989171"/>
          </a:xfrm>
          <a:prstGeom prst="rect">
            <a:avLst/>
          </a:prstGeom>
        </p:spPr>
      </p:pic>
    </p:spTree>
    <p:extLst>
      <p:ext uri="{BB962C8B-B14F-4D97-AF65-F5344CB8AC3E}">
        <p14:creationId xmlns:p14="http://schemas.microsoft.com/office/powerpoint/2010/main" val="22103006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1E6ACC7-4D9A-B04A-C1E8-79E1DAE98416}"/>
              </a:ext>
            </a:extLst>
          </p:cNvPr>
          <p:cNvSpPr/>
          <p:nvPr/>
        </p:nvSpPr>
        <p:spPr>
          <a:xfrm>
            <a:off x="0" y="5965369"/>
            <a:ext cx="12191999" cy="763286"/>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IN" sz="1800" b="1" i="1" dirty="0">
                <a:solidFill>
                  <a:schemeClr val="bg1"/>
                </a:solidFill>
                <a:latin typeface="Times New Roman" panose="02020603050405020304" pitchFamily="18" charset="0"/>
                <a:cs typeface="Times New Roman" panose="02020603050405020304" pitchFamily="18" charset="0"/>
              </a:rPr>
              <a:t>Department of Artificial Intelligence and Machine Learning                                                 www.cambridge.edu.in</a:t>
            </a:r>
          </a:p>
        </p:txBody>
      </p:sp>
      <p:pic>
        <p:nvPicPr>
          <p:cNvPr id="4" name="Picture 3">
            <a:extLst>
              <a:ext uri="{FF2B5EF4-FFF2-40B4-BE49-F238E27FC236}">
                <a16:creationId xmlns:a16="http://schemas.microsoft.com/office/drawing/2014/main" id="{5AEC1EDA-1476-B3D5-21B7-7EACFB6BDF2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934678" y="998376"/>
            <a:ext cx="10173903" cy="4879910"/>
          </a:xfrm>
          <a:prstGeom prst="rect">
            <a:avLst/>
          </a:prstGeom>
        </p:spPr>
      </p:pic>
      <p:sp>
        <p:nvSpPr>
          <p:cNvPr id="3" name="Rectangle 2">
            <a:extLst>
              <a:ext uri="{FF2B5EF4-FFF2-40B4-BE49-F238E27FC236}">
                <a16:creationId xmlns:a16="http://schemas.microsoft.com/office/drawing/2014/main" id="{53C4309A-1BDE-1B8B-55F7-8D86AA58E017}"/>
              </a:ext>
            </a:extLst>
          </p:cNvPr>
          <p:cNvSpPr/>
          <p:nvPr/>
        </p:nvSpPr>
        <p:spPr>
          <a:xfrm>
            <a:off x="1854554" y="129345"/>
            <a:ext cx="1298753" cy="584775"/>
          </a:xfrm>
          <a:prstGeom prst="rect">
            <a:avLst/>
          </a:prstGeom>
        </p:spPr>
        <p:txBody>
          <a:bodyPr wrap="none">
            <a:spAutoFit/>
          </a:bodyPr>
          <a:lstStyle/>
          <a:p>
            <a:r>
              <a:rPr lang="en-IN" sz="2800" b="1" dirty="0">
                <a:effectLst>
                  <a:outerShdw blurRad="38100" dist="38100" dir="2700000" algn="tl">
                    <a:srgbClr val="000000">
                      <a:alpha val="43137"/>
                    </a:srgbClr>
                  </a:outerShdw>
                </a:effectLst>
                <a:highlight>
                  <a:srgbClr val="C0C0C0"/>
                </a:highlight>
                <a:latin typeface="Times New Roman" panose="02020603050405020304" pitchFamily="18" charset="0"/>
                <a:cs typeface="Times New Roman" panose="02020603050405020304" pitchFamily="18" charset="0"/>
              </a:rPr>
              <a:t>Result</a:t>
            </a:r>
            <a:r>
              <a:rPr lang="en-IN" sz="3200" b="1" dirty="0">
                <a:effectLst>
                  <a:outerShdw blurRad="38100" dist="38100" dir="2700000" algn="tl">
                    <a:srgbClr val="000000">
                      <a:alpha val="43137"/>
                    </a:srgbClr>
                  </a:outerShdw>
                </a:effectLst>
                <a:highlight>
                  <a:srgbClr val="C0C0C0"/>
                </a:highlight>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22343906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1686767-A7E2-97B2-7548-81771EDB8517}"/>
              </a:ext>
            </a:extLst>
          </p:cNvPr>
          <p:cNvSpPr txBox="1"/>
          <p:nvPr/>
        </p:nvSpPr>
        <p:spPr>
          <a:xfrm>
            <a:off x="2348753" y="1068675"/>
            <a:ext cx="1963271" cy="523220"/>
          </a:xfrm>
          <a:prstGeom prst="rect">
            <a:avLst/>
          </a:prstGeom>
          <a:solidFill>
            <a:schemeClr val="bg2"/>
          </a:solidFill>
        </p:spPr>
        <p:txBody>
          <a:bodyPr wrap="square" rtlCol="0">
            <a:spAutoFit/>
          </a:bodyPr>
          <a:lstStyle/>
          <a:p>
            <a:r>
              <a:rPr lang="en-US" sz="28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Conclusion</a:t>
            </a:r>
            <a:endParaRPr lang="en-IN" sz="28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2" name="Rectangle 1">
            <a:extLst>
              <a:ext uri="{FF2B5EF4-FFF2-40B4-BE49-F238E27FC236}">
                <a16:creationId xmlns:a16="http://schemas.microsoft.com/office/drawing/2014/main" id="{AACC9A52-9723-585A-D581-F53DF7F22C49}"/>
              </a:ext>
            </a:extLst>
          </p:cNvPr>
          <p:cNvSpPr/>
          <p:nvPr/>
        </p:nvSpPr>
        <p:spPr>
          <a:xfrm>
            <a:off x="80682" y="6015318"/>
            <a:ext cx="4536142" cy="663388"/>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D27FCD9C-47F1-CA02-D24C-16F85A736CD6}"/>
              </a:ext>
            </a:extLst>
          </p:cNvPr>
          <p:cNvSpPr/>
          <p:nvPr/>
        </p:nvSpPr>
        <p:spPr>
          <a:xfrm>
            <a:off x="0" y="5965369"/>
            <a:ext cx="12191999" cy="763286"/>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IN" sz="1800" b="1" i="1" dirty="0">
                <a:solidFill>
                  <a:schemeClr val="bg1"/>
                </a:solidFill>
                <a:latin typeface="Times New Roman" panose="02020603050405020304" pitchFamily="18" charset="0"/>
                <a:cs typeface="Times New Roman" panose="02020603050405020304" pitchFamily="18" charset="0"/>
              </a:rPr>
              <a:t>Department of Artificial Intelligence and Machine Learning                                                 www.cambridge.edu.in</a:t>
            </a:r>
          </a:p>
        </p:txBody>
      </p:sp>
      <p:sp>
        <p:nvSpPr>
          <p:cNvPr id="6" name="Rectangle 1">
            <a:extLst>
              <a:ext uri="{FF2B5EF4-FFF2-40B4-BE49-F238E27FC236}">
                <a16:creationId xmlns:a16="http://schemas.microsoft.com/office/drawing/2014/main" id="{29BEB1EB-2093-F833-4E7E-E885EEFB5BCE}"/>
              </a:ext>
            </a:extLst>
          </p:cNvPr>
          <p:cNvSpPr>
            <a:spLocks noChangeArrowheads="1"/>
          </p:cNvSpPr>
          <p:nvPr/>
        </p:nvSpPr>
        <p:spPr bwMode="auto">
          <a:xfrm>
            <a:off x="325120" y="2472115"/>
            <a:ext cx="11623040"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This </a:t>
            </a:r>
            <a:r>
              <a:rPr kumimoji="0" lang="en-US" altLang="en-US" sz="18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FastAPI</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application integrates various tools for processing PDFs, generating questions and answers, and serving these through a web interface. It demonstrates a practical use of modern NLP tools and </a:t>
            </a:r>
            <a:r>
              <a:rPr kumimoji="0" lang="en-US" altLang="en-US" sz="18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FastAPI's</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capabilities for building a web-based application. Ensure the corrections and improvements are applied to enhance the functionality and security of the application.</a:t>
            </a:r>
            <a:r>
              <a:rPr lang="en-US" dirty="0">
                <a:latin typeface="Times New Roman" panose="02020603050405020304" pitchFamily="18" charset="0"/>
                <a:cs typeface="Times New Roman" panose="02020603050405020304" pitchFamily="18" charset="0"/>
              </a:rPr>
              <a:t> system that allows users to upload PDF documents, analyze their content to generate and refine questions, and produce a PDF report with these questions and their answers.</a:t>
            </a:r>
            <a:endPar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4175045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1686767-A7E2-97B2-7548-81771EDB8517}"/>
              </a:ext>
            </a:extLst>
          </p:cNvPr>
          <p:cNvSpPr txBox="1"/>
          <p:nvPr/>
        </p:nvSpPr>
        <p:spPr>
          <a:xfrm>
            <a:off x="2094997" y="583484"/>
            <a:ext cx="2521827" cy="523220"/>
          </a:xfrm>
          <a:prstGeom prst="rect">
            <a:avLst/>
          </a:prstGeom>
          <a:solidFill>
            <a:schemeClr val="bg2"/>
          </a:solidFill>
        </p:spPr>
        <p:txBody>
          <a:bodyPr wrap="square" rtlCol="0">
            <a:spAutoFit/>
          </a:bodyPr>
          <a:lstStyle/>
          <a:p>
            <a:r>
              <a:rPr lang="en-US" sz="28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Future Work</a:t>
            </a:r>
            <a:endParaRPr lang="en-IN" sz="28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2" name="Rectangle 1">
            <a:extLst>
              <a:ext uri="{FF2B5EF4-FFF2-40B4-BE49-F238E27FC236}">
                <a16:creationId xmlns:a16="http://schemas.microsoft.com/office/drawing/2014/main" id="{AACC9A52-9723-585A-D581-F53DF7F22C49}"/>
              </a:ext>
            </a:extLst>
          </p:cNvPr>
          <p:cNvSpPr/>
          <p:nvPr/>
        </p:nvSpPr>
        <p:spPr>
          <a:xfrm>
            <a:off x="80682" y="6015318"/>
            <a:ext cx="4536142" cy="663388"/>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D27FCD9C-47F1-CA02-D24C-16F85A736CD6}"/>
              </a:ext>
            </a:extLst>
          </p:cNvPr>
          <p:cNvSpPr/>
          <p:nvPr/>
        </p:nvSpPr>
        <p:spPr>
          <a:xfrm>
            <a:off x="0" y="5965369"/>
            <a:ext cx="12191999" cy="763286"/>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IN" sz="1800" b="1" i="1" dirty="0">
                <a:solidFill>
                  <a:schemeClr val="bg1"/>
                </a:solidFill>
                <a:latin typeface="Times New Roman" panose="02020603050405020304" pitchFamily="18" charset="0"/>
                <a:cs typeface="Times New Roman" panose="02020603050405020304" pitchFamily="18" charset="0"/>
              </a:rPr>
              <a:t>Department of Artificial Intelligence and Machine Learning                                                 www.cambridge.edu.in</a:t>
            </a:r>
          </a:p>
        </p:txBody>
      </p:sp>
      <p:sp>
        <p:nvSpPr>
          <p:cNvPr id="6" name="Rectangle 1">
            <a:extLst>
              <a:ext uri="{FF2B5EF4-FFF2-40B4-BE49-F238E27FC236}">
                <a16:creationId xmlns:a16="http://schemas.microsoft.com/office/drawing/2014/main" id="{29BEB1EB-2093-F833-4E7E-E885EEFB5BCE}"/>
              </a:ext>
            </a:extLst>
          </p:cNvPr>
          <p:cNvSpPr>
            <a:spLocks noChangeArrowheads="1"/>
          </p:cNvSpPr>
          <p:nvPr/>
        </p:nvSpPr>
        <p:spPr bwMode="auto">
          <a:xfrm>
            <a:off x="568960" y="2257513"/>
            <a:ext cx="11623040"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dirty="0"/>
              <a:t>Improved PDF Layout and Formatting</a:t>
            </a:r>
            <a:endParaRPr lang="en-US" dirty="0">
              <a:latin typeface="Times New Roman" panose="02020603050405020304" pitchFamily="18" charset="0"/>
              <a:cs typeface="Times New Roman" panose="02020603050405020304" pitchFamily="18"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IN" dirty="0"/>
              <a:t>User Authentication and Management</a:t>
            </a:r>
            <a:endParaRPr lang="en-US" dirty="0">
              <a:latin typeface="Times New Roman" panose="02020603050405020304" pitchFamily="18" charset="0"/>
              <a:cs typeface="Times New Roman" panose="02020603050405020304" pitchFamily="18"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IN" dirty="0"/>
              <a:t>Multi-File Support</a:t>
            </a:r>
            <a:endParaRPr lang="en-US" dirty="0">
              <a:latin typeface="Times New Roman" panose="02020603050405020304" pitchFamily="18" charset="0"/>
              <a:cs typeface="Times New Roman" panose="02020603050405020304" pitchFamily="18"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IN" dirty="0"/>
              <a:t>Enhanced NLP Capabilities</a:t>
            </a:r>
            <a:endParaRPr lang="en-US" dirty="0">
              <a:latin typeface="Times New Roman" panose="02020603050405020304" pitchFamily="18" charset="0"/>
              <a:cs typeface="Times New Roman" panose="02020603050405020304" pitchFamily="18"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IN" dirty="0"/>
              <a:t>Integration with External Services</a:t>
            </a:r>
            <a:endParaRPr lang="en-US" dirty="0">
              <a:latin typeface="Times New Roman" panose="02020603050405020304" pitchFamily="18" charset="0"/>
              <a:cs typeface="Times New Roman" panose="02020603050405020304" pitchFamily="18"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IN" dirty="0"/>
              <a:t>Enhanced User Interface</a:t>
            </a:r>
            <a:endPar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408297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1694BB-8285-4F20-C97C-4AE07144545C}"/>
              </a:ext>
            </a:extLst>
          </p:cNvPr>
          <p:cNvSpPr txBox="1"/>
          <p:nvPr/>
        </p:nvSpPr>
        <p:spPr>
          <a:xfrm>
            <a:off x="2057401" y="1001668"/>
            <a:ext cx="1819834" cy="523220"/>
          </a:xfrm>
          <a:prstGeom prst="rect">
            <a:avLst/>
          </a:prstGeom>
          <a:solidFill>
            <a:schemeClr val="bg2"/>
          </a:solidFill>
        </p:spPr>
        <p:txBody>
          <a:bodyPr wrap="square" rtlCol="0">
            <a:spAutoFit/>
          </a:bodyPr>
          <a:lstStyle/>
          <a:p>
            <a:r>
              <a:rPr lang="en-IN" sz="28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References</a:t>
            </a:r>
            <a:endParaRPr lang="en-IN" sz="2800" dirty="0">
              <a:latin typeface="Times New Roman" panose="02020603050405020304" pitchFamily="18" charset="0"/>
              <a:cs typeface="Times New Roman" panose="02020603050405020304" pitchFamily="18" charset="0"/>
            </a:endParaRPr>
          </a:p>
        </p:txBody>
      </p:sp>
      <p:sp>
        <p:nvSpPr>
          <p:cNvPr id="3" name="Rectangle 2">
            <a:extLst>
              <a:ext uri="{FF2B5EF4-FFF2-40B4-BE49-F238E27FC236}">
                <a16:creationId xmlns:a16="http://schemas.microsoft.com/office/drawing/2014/main" id="{ECFC3703-ADC1-38FB-7419-1CD364238134}"/>
              </a:ext>
            </a:extLst>
          </p:cNvPr>
          <p:cNvSpPr/>
          <p:nvPr/>
        </p:nvSpPr>
        <p:spPr>
          <a:xfrm>
            <a:off x="80682" y="5979459"/>
            <a:ext cx="4536142" cy="726141"/>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67F3DF03-AF59-06E0-30B1-273F0CE988BC}"/>
              </a:ext>
            </a:extLst>
          </p:cNvPr>
          <p:cNvSpPr/>
          <p:nvPr/>
        </p:nvSpPr>
        <p:spPr>
          <a:xfrm>
            <a:off x="0" y="5965369"/>
            <a:ext cx="12191999" cy="763286"/>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IN" sz="1800" b="1" i="1" dirty="0">
                <a:solidFill>
                  <a:schemeClr val="bg1"/>
                </a:solidFill>
                <a:latin typeface="Times New Roman" panose="02020603050405020304" pitchFamily="18" charset="0"/>
                <a:cs typeface="Times New Roman" panose="02020603050405020304" pitchFamily="18" charset="0"/>
              </a:rPr>
              <a:t>Department of Artificial Intelligence and Machine Learning                                                 www.cambridge.edu.in</a:t>
            </a:r>
          </a:p>
        </p:txBody>
      </p:sp>
      <p:sp>
        <p:nvSpPr>
          <p:cNvPr id="4" name="TextBox 3">
            <a:extLst>
              <a:ext uri="{FF2B5EF4-FFF2-40B4-BE49-F238E27FC236}">
                <a16:creationId xmlns:a16="http://schemas.microsoft.com/office/drawing/2014/main" id="{7737FF2F-EC2A-F303-E4CA-78F96441FB32}"/>
              </a:ext>
            </a:extLst>
          </p:cNvPr>
          <p:cNvSpPr txBox="1"/>
          <p:nvPr/>
        </p:nvSpPr>
        <p:spPr>
          <a:xfrm>
            <a:off x="5621154" y="2974206"/>
            <a:ext cx="914400" cy="914400"/>
          </a:xfrm>
          <a:prstGeom prst="rect">
            <a:avLst/>
          </a:prstGeom>
          <a:noFill/>
        </p:spPr>
        <p:txBody>
          <a:bodyPr wrap="square" rtlCol="0">
            <a:spAutoFit/>
          </a:bodyPr>
          <a:lstStyle/>
          <a:p>
            <a:endParaRPr lang="en-US" dirty="0"/>
          </a:p>
        </p:txBody>
      </p:sp>
      <p:sp>
        <p:nvSpPr>
          <p:cNvPr id="6" name="Rectangle 1">
            <a:extLst>
              <a:ext uri="{FF2B5EF4-FFF2-40B4-BE49-F238E27FC236}">
                <a16:creationId xmlns:a16="http://schemas.microsoft.com/office/drawing/2014/main" id="{163AB9C2-CC82-0BA2-2317-AC6EDD0DA232}"/>
              </a:ext>
            </a:extLst>
          </p:cNvPr>
          <p:cNvSpPr>
            <a:spLocks noChangeArrowheads="1"/>
          </p:cNvSpPr>
          <p:nvPr/>
        </p:nvSpPr>
        <p:spPr bwMode="auto">
          <a:xfrm>
            <a:off x="231007" y="2315696"/>
            <a:ext cx="11694694" cy="20928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R="0" lvl="0" algn="l" defTabSz="914400" rtl="0" eaLnBrk="0" fontAlgn="base" latinLnBrk="0" hangingPunct="0">
              <a:lnSpc>
                <a:spcPct val="100000"/>
              </a:lnSpc>
              <a:spcBef>
                <a:spcPct val="0"/>
              </a:spcBef>
              <a:spcAft>
                <a:spcPct val="0"/>
              </a:spcAft>
              <a:buClrTx/>
              <a:buSzTx/>
              <a:tabLst/>
            </a:pPr>
            <a:r>
              <a:rPr lang="en-US" sz="1600" dirty="0">
                <a:latin typeface="Times New Roman" panose="02020603050405020304" pitchFamily="18" charset="0"/>
                <a:cs typeface="Times New Roman" panose="02020603050405020304" pitchFamily="18" charset="0"/>
              </a:rPr>
              <a:t>[1] Neural Question Generation from Text: A Preliminary Study by </a:t>
            </a:r>
            <a:r>
              <a:rPr lang="en-US" sz="1600" dirty="0" err="1">
                <a:latin typeface="Times New Roman" panose="02020603050405020304" pitchFamily="18" charset="0"/>
                <a:cs typeface="Times New Roman" panose="02020603050405020304" pitchFamily="18" charset="0"/>
              </a:rPr>
              <a:t>Xinya</a:t>
            </a:r>
            <a:r>
              <a:rPr lang="en-US" sz="1600" dirty="0">
                <a:latin typeface="Times New Roman" panose="02020603050405020304" pitchFamily="18" charset="0"/>
                <a:cs typeface="Times New Roman" panose="02020603050405020304" pitchFamily="18" charset="0"/>
              </a:rPr>
              <a:t> Du, </a:t>
            </a:r>
            <a:r>
              <a:rPr lang="en-US" sz="1600" dirty="0" err="1">
                <a:latin typeface="Times New Roman" panose="02020603050405020304" pitchFamily="18" charset="0"/>
                <a:cs typeface="Times New Roman" panose="02020603050405020304" pitchFamily="18" charset="0"/>
              </a:rPr>
              <a:t>Junru</a:t>
            </a:r>
            <a:r>
              <a:rPr lang="en-US" sz="1600" dirty="0">
                <a:latin typeface="Times New Roman" panose="02020603050405020304" pitchFamily="18" charset="0"/>
                <a:cs typeface="Times New Roman" panose="02020603050405020304" pitchFamily="18" charset="0"/>
              </a:rPr>
              <a:t> Shao, and Claire </a:t>
            </a:r>
            <a:r>
              <a:rPr lang="en-US" sz="1600" dirty="0" err="1">
                <a:latin typeface="Times New Roman" panose="02020603050405020304" pitchFamily="18" charset="0"/>
                <a:cs typeface="Times New Roman" panose="02020603050405020304" pitchFamily="18" charset="0"/>
              </a:rPr>
              <a:t>Cardie</a:t>
            </a:r>
            <a:r>
              <a:rPr lang="en-US" sz="1600" dirty="0">
                <a:latin typeface="Times New Roman" panose="02020603050405020304" pitchFamily="18" charset="0"/>
                <a:cs typeface="Times New Roman" panose="02020603050405020304" pitchFamily="18" charset="0"/>
              </a:rPr>
              <a:t>.</a:t>
            </a:r>
          </a:p>
          <a:p>
            <a:pPr marR="0" lvl="0" algn="l" defTabSz="914400" rtl="0" eaLnBrk="0" fontAlgn="base" latinLnBrk="0" hangingPunct="0">
              <a:lnSpc>
                <a:spcPct val="100000"/>
              </a:lnSpc>
              <a:spcBef>
                <a:spcPct val="0"/>
              </a:spcBef>
              <a:spcAft>
                <a:spcPct val="0"/>
              </a:spcAft>
              <a:buClrTx/>
              <a:buSzTx/>
              <a:tabLst/>
            </a:pPr>
            <a:r>
              <a:rPr lang="en-US" sz="1600" dirty="0">
                <a:latin typeface="Times New Roman" panose="02020603050405020304" pitchFamily="18" charset="0"/>
                <a:cs typeface="Times New Roman" panose="02020603050405020304" pitchFamily="18" charset="0"/>
              </a:rPr>
              <a:t>[2] </a:t>
            </a:r>
            <a:r>
              <a:rPr lang="en-US" sz="1600" dirty="0" err="1">
                <a:latin typeface="Times New Roman" panose="02020603050405020304" pitchFamily="18" charset="0"/>
                <a:cs typeface="Times New Roman" panose="02020603050405020304" pitchFamily="18" charset="0"/>
              </a:rPr>
              <a:t>SQuAD</a:t>
            </a:r>
            <a:r>
              <a:rPr lang="en-US" sz="1600" dirty="0">
                <a:latin typeface="Times New Roman" panose="02020603050405020304" pitchFamily="18" charset="0"/>
                <a:cs typeface="Times New Roman" panose="02020603050405020304" pitchFamily="18" charset="0"/>
              </a:rPr>
              <a:t>: 100,000+ Questions for Machine Comprehension of Text by Pranav </a:t>
            </a:r>
            <a:r>
              <a:rPr lang="en-US" sz="1600" dirty="0" err="1">
                <a:latin typeface="Times New Roman" panose="02020603050405020304" pitchFamily="18" charset="0"/>
                <a:cs typeface="Times New Roman" panose="02020603050405020304" pitchFamily="18" charset="0"/>
              </a:rPr>
              <a:t>Rajpurkar</a:t>
            </a:r>
            <a:r>
              <a:rPr lang="en-US" sz="1600" dirty="0">
                <a:latin typeface="Times New Roman" panose="02020603050405020304" pitchFamily="18" charset="0"/>
                <a:cs typeface="Times New Roman" panose="02020603050405020304" pitchFamily="18" charset="0"/>
              </a:rPr>
              <a:t>, Jian Zhang, Konstantin </a:t>
            </a:r>
            <a:r>
              <a:rPr lang="en-US" sz="1600" dirty="0" err="1">
                <a:latin typeface="Times New Roman" panose="02020603050405020304" pitchFamily="18" charset="0"/>
                <a:cs typeface="Times New Roman" panose="02020603050405020304" pitchFamily="18" charset="0"/>
              </a:rPr>
              <a:t>Lopyrev</a:t>
            </a:r>
            <a:r>
              <a:rPr lang="en-US" sz="1600" dirty="0">
                <a:latin typeface="Times New Roman" panose="02020603050405020304" pitchFamily="18" charset="0"/>
                <a:cs typeface="Times New Roman" panose="02020603050405020304" pitchFamily="18" charset="0"/>
              </a:rPr>
              <a:t>, and Percy Liang.</a:t>
            </a:r>
          </a:p>
          <a:p>
            <a:pPr marR="0" lvl="0" algn="l" defTabSz="914400" rtl="0" eaLnBrk="0" fontAlgn="base" latinLnBrk="0" hangingPunct="0">
              <a:lnSpc>
                <a:spcPct val="100000"/>
              </a:lnSpc>
              <a:spcBef>
                <a:spcPct val="0"/>
              </a:spcBef>
              <a:spcAft>
                <a:spcPct val="0"/>
              </a:spcAft>
              <a:buClrTx/>
              <a:buSzTx/>
              <a:tabLst/>
            </a:pPr>
            <a:r>
              <a:rPr lang="en-US" sz="1600" dirty="0">
                <a:latin typeface="Times New Roman" panose="02020603050405020304" pitchFamily="18" charset="0"/>
                <a:cs typeface="Times New Roman" panose="02020603050405020304" pitchFamily="18" charset="0"/>
              </a:rPr>
              <a:t>[3] n open-source library that includes tools and models for building conversational systems, including question answering: </a:t>
            </a:r>
            <a:r>
              <a:rPr lang="en-US" sz="1600" dirty="0" err="1">
                <a:latin typeface="Times New Roman" panose="02020603050405020304" pitchFamily="18" charset="0"/>
                <a:cs typeface="Times New Roman" panose="02020603050405020304" pitchFamily="18" charset="0"/>
                <a:hlinkClick r:id="rId2"/>
              </a:rPr>
              <a:t>DeepPavlov</a:t>
            </a:r>
            <a:r>
              <a:rPr lang="en-US" sz="1600" dirty="0">
                <a:latin typeface="Times New Roman" panose="02020603050405020304" pitchFamily="18" charset="0"/>
                <a:cs typeface="Times New Roman" panose="02020603050405020304" pitchFamily="18" charset="0"/>
                <a:hlinkClick r:id="rId2"/>
              </a:rPr>
              <a:t> GitHub</a:t>
            </a:r>
            <a:endParaRPr lang="en-US" sz="1600" dirty="0">
              <a:latin typeface="Times New Roman" panose="02020603050405020304" pitchFamily="18" charset="0"/>
              <a:cs typeface="Times New Roman" panose="02020603050405020304" pitchFamily="18" charset="0"/>
            </a:endParaRPr>
          </a:p>
          <a:p>
            <a:pPr marR="0" lvl="0" algn="l" defTabSz="914400" rtl="0" eaLnBrk="0" fontAlgn="base" latinLnBrk="0" hangingPunct="0">
              <a:lnSpc>
                <a:spcPct val="100000"/>
              </a:lnSpc>
              <a:spcBef>
                <a:spcPct val="0"/>
              </a:spcBef>
              <a:spcAft>
                <a:spcPct val="0"/>
              </a:spcAft>
              <a:buClrTx/>
              <a:buSzTx/>
              <a:tabLst/>
            </a:pPr>
            <a:r>
              <a:rPr lang="en-US" sz="1600" dirty="0">
                <a:latin typeface="Times New Roman" panose="02020603050405020304" pitchFamily="18" charset="0"/>
                <a:cs typeface="Times New Roman" panose="02020603050405020304" pitchFamily="18" charset="0"/>
              </a:rPr>
              <a:t>[4] BERT: Pre-training of Deep Bidirectional Transformers for Language Understanding by Devlin et al. (2018).</a:t>
            </a:r>
          </a:p>
          <a:p>
            <a:pPr marR="0" lvl="0" algn="l" defTabSz="914400" rtl="0" eaLnBrk="0" fontAlgn="base" latinLnBrk="0" hangingPunct="0">
              <a:lnSpc>
                <a:spcPct val="100000"/>
              </a:lnSpc>
              <a:spcBef>
                <a:spcPct val="0"/>
              </a:spcBef>
              <a:spcAft>
                <a:spcPct val="0"/>
              </a:spcAft>
              <a:buClrTx/>
              <a:buSzTx/>
              <a:tabLst/>
            </a:pPr>
            <a:r>
              <a:rPr lang="en-US" sz="1600" dirty="0">
                <a:latin typeface="Times New Roman" panose="02020603050405020304" pitchFamily="18" charset="0"/>
                <a:cs typeface="Times New Roman" panose="02020603050405020304" pitchFamily="18" charset="0"/>
              </a:rPr>
              <a:t>[5] QA-GNN: Reasoning with Language Models and Knowledge Graphs for Question Answering by </a:t>
            </a:r>
            <a:r>
              <a:rPr lang="en-US" sz="1600" dirty="0" err="1">
                <a:latin typeface="Times New Roman" panose="02020603050405020304" pitchFamily="18" charset="0"/>
                <a:cs typeface="Times New Roman" panose="02020603050405020304" pitchFamily="18" charset="0"/>
              </a:rPr>
              <a:t>Yasunaga</a:t>
            </a:r>
            <a:r>
              <a:rPr lang="en-US" sz="1600" dirty="0">
                <a:latin typeface="Times New Roman" panose="02020603050405020304" pitchFamily="18" charset="0"/>
                <a:cs typeface="Times New Roman" panose="02020603050405020304" pitchFamily="18" charset="0"/>
              </a:rPr>
              <a:t> et al. (2021).</a:t>
            </a:r>
            <a:endParaRPr kumimoji="0" lang="en-US" altLang="en-US" sz="16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9285172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2DCDE52-4716-C122-F46F-1ABFAFD865E2}"/>
              </a:ext>
            </a:extLst>
          </p:cNvPr>
          <p:cNvSpPr/>
          <p:nvPr/>
        </p:nvSpPr>
        <p:spPr>
          <a:xfrm>
            <a:off x="89647" y="6006353"/>
            <a:ext cx="4509247" cy="681318"/>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8CA3C6D3-8B26-CCB1-240C-B2A720D1648E}"/>
              </a:ext>
            </a:extLst>
          </p:cNvPr>
          <p:cNvSpPr txBox="1"/>
          <p:nvPr/>
        </p:nvSpPr>
        <p:spPr>
          <a:xfrm>
            <a:off x="3666564" y="2626659"/>
            <a:ext cx="5593977" cy="1015663"/>
          </a:xfrm>
          <a:prstGeom prst="rect">
            <a:avLst/>
          </a:prstGeom>
          <a:noFill/>
        </p:spPr>
        <p:txBody>
          <a:bodyPr wrap="square" rtlCol="0">
            <a:spAutoFit/>
          </a:bodyPr>
          <a:lstStyle/>
          <a:p>
            <a:r>
              <a:rPr lang="en-IN" sz="6000" b="1" dirty="0">
                <a:latin typeface="Times New Roman" panose="02020603050405020304" pitchFamily="18" charset="0"/>
                <a:cs typeface="Times New Roman" panose="02020603050405020304" pitchFamily="18" charset="0"/>
              </a:rPr>
              <a:t>THANK YOU</a:t>
            </a:r>
          </a:p>
        </p:txBody>
      </p:sp>
      <p:sp>
        <p:nvSpPr>
          <p:cNvPr id="4" name="Rectangle 3">
            <a:extLst>
              <a:ext uri="{FF2B5EF4-FFF2-40B4-BE49-F238E27FC236}">
                <a16:creationId xmlns:a16="http://schemas.microsoft.com/office/drawing/2014/main" id="{008A89C9-3F04-59A9-9730-D0243AE130EA}"/>
              </a:ext>
            </a:extLst>
          </p:cNvPr>
          <p:cNvSpPr/>
          <p:nvPr/>
        </p:nvSpPr>
        <p:spPr>
          <a:xfrm>
            <a:off x="0" y="5965369"/>
            <a:ext cx="12191999" cy="763286"/>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IN" sz="1800" b="1" i="1" dirty="0">
                <a:solidFill>
                  <a:schemeClr val="bg1"/>
                </a:solidFill>
                <a:latin typeface="Times New Roman" panose="02020603050405020304" pitchFamily="18" charset="0"/>
                <a:cs typeface="Times New Roman" panose="02020603050405020304" pitchFamily="18" charset="0"/>
              </a:rPr>
              <a:t>Department of Artificial Intelligence and Machine Learning                                                 www.cambridge.edu.in</a:t>
            </a:r>
          </a:p>
        </p:txBody>
      </p:sp>
    </p:spTree>
    <p:extLst>
      <p:ext uri="{BB962C8B-B14F-4D97-AF65-F5344CB8AC3E}">
        <p14:creationId xmlns:p14="http://schemas.microsoft.com/office/powerpoint/2010/main" val="9895390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5D7B0BA-49C9-2D26-6118-E2B274887993}"/>
              </a:ext>
            </a:extLst>
          </p:cNvPr>
          <p:cNvSpPr txBox="1"/>
          <p:nvPr/>
        </p:nvSpPr>
        <p:spPr>
          <a:xfrm>
            <a:off x="2119968" y="1008804"/>
            <a:ext cx="1716925" cy="523220"/>
          </a:xfrm>
          <a:prstGeom prst="rect">
            <a:avLst/>
          </a:prstGeom>
          <a:solidFill>
            <a:schemeClr val="bg2"/>
          </a:solidFill>
        </p:spPr>
        <p:txBody>
          <a:bodyPr wrap="square" rtlCol="0">
            <a:spAutoFit/>
          </a:bodyPr>
          <a:lstStyle/>
          <a:p>
            <a:r>
              <a:rPr lang="en-IN" sz="2800" b="1"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Abstract</a:t>
            </a:r>
            <a:endParaRPr lang="en-IN" sz="2800" b="1"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F9C1C9A3-C02D-041D-79A8-0D81B1E1B9F1}"/>
              </a:ext>
            </a:extLst>
          </p:cNvPr>
          <p:cNvSpPr txBox="1"/>
          <p:nvPr/>
        </p:nvSpPr>
        <p:spPr>
          <a:xfrm>
            <a:off x="439270" y="2359849"/>
            <a:ext cx="11492753" cy="1754326"/>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This </a:t>
            </a:r>
            <a:r>
              <a:rPr lang="en-US" dirty="0" err="1">
                <a:latin typeface="Times New Roman" panose="02020603050405020304" pitchFamily="18" charset="0"/>
                <a:cs typeface="Times New Roman" panose="02020603050405020304" pitchFamily="18" charset="0"/>
              </a:rPr>
              <a:t>FastAPI</a:t>
            </a:r>
            <a:r>
              <a:rPr lang="en-US" dirty="0">
                <a:latin typeface="Times New Roman" panose="02020603050405020304" pitchFamily="18" charset="0"/>
                <a:cs typeface="Times New Roman" panose="02020603050405020304" pitchFamily="18" charset="0"/>
              </a:rPr>
              <a:t> application allows users to upload PDF files, process the content to generate coding practice questions and answers, and then produce a PDF document with these Q&amp;A pairs. The app integrates OpenAI's GPT-3.5-turbo for generating questions and answers, using </a:t>
            </a:r>
            <a:r>
              <a:rPr lang="en-US" dirty="0" err="1">
                <a:latin typeface="Times New Roman" panose="02020603050405020304" pitchFamily="18" charset="0"/>
                <a:cs typeface="Times New Roman" panose="02020603050405020304" pitchFamily="18" charset="0"/>
              </a:rPr>
              <a:t>LangChain</a:t>
            </a:r>
            <a:r>
              <a:rPr lang="en-US" dirty="0">
                <a:latin typeface="Times New Roman" panose="02020603050405020304" pitchFamily="18" charset="0"/>
                <a:cs typeface="Times New Roman" panose="02020603050405020304" pitchFamily="18" charset="0"/>
              </a:rPr>
              <a:t> for text processing and vector storage. It includes functionality for uploading files, analyzing content, and returning the output in a downloadable format. The app also serves static files and uses Jinja2 templates for rendering HTML pages. It is designed to help coders and programmers prepare for exams and coding tests by providing relevant practice material.</a:t>
            </a:r>
          </a:p>
        </p:txBody>
      </p:sp>
      <p:sp>
        <p:nvSpPr>
          <p:cNvPr id="4" name="Rectangle 3">
            <a:extLst>
              <a:ext uri="{FF2B5EF4-FFF2-40B4-BE49-F238E27FC236}">
                <a16:creationId xmlns:a16="http://schemas.microsoft.com/office/drawing/2014/main" id="{451D18DF-801D-E548-7E84-8E7FA8259551}"/>
              </a:ext>
            </a:extLst>
          </p:cNvPr>
          <p:cNvSpPr/>
          <p:nvPr/>
        </p:nvSpPr>
        <p:spPr>
          <a:xfrm>
            <a:off x="107576" y="6033247"/>
            <a:ext cx="4509248" cy="681318"/>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3CB0CFA9-955C-66FD-4D5F-DF0E50CB1CAD}"/>
              </a:ext>
            </a:extLst>
          </p:cNvPr>
          <p:cNvSpPr/>
          <p:nvPr/>
        </p:nvSpPr>
        <p:spPr>
          <a:xfrm>
            <a:off x="0" y="5965369"/>
            <a:ext cx="12191999" cy="763286"/>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IN" sz="1800" b="1" i="1" dirty="0">
                <a:solidFill>
                  <a:schemeClr val="bg1"/>
                </a:solidFill>
                <a:latin typeface="Times New Roman" panose="02020603050405020304" pitchFamily="18" charset="0"/>
                <a:cs typeface="Times New Roman" panose="02020603050405020304" pitchFamily="18" charset="0"/>
              </a:rPr>
              <a:t>Department of Artificial Intelligence and Machine Learning                                                 www.cambridge.edu.in</a:t>
            </a:r>
          </a:p>
        </p:txBody>
      </p:sp>
    </p:spTree>
    <p:extLst>
      <p:ext uri="{BB962C8B-B14F-4D97-AF65-F5344CB8AC3E}">
        <p14:creationId xmlns:p14="http://schemas.microsoft.com/office/powerpoint/2010/main" val="13345139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8D18A09-4593-BB11-AB94-965C6D541E33}"/>
              </a:ext>
            </a:extLst>
          </p:cNvPr>
          <p:cNvSpPr txBox="1"/>
          <p:nvPr/>
        </p:nvSpPr>
        <p:spPr>
          <a:xfrm>
            <a:off x="2380129" y="1097301"/>
            <a:ext cx="2116400" cy="523220"/>
          </a:xfrm>
          <a:prstGeom prst="rect">
            <a:avLst/>
          </a:prstGeom>
          <a:solidFill>
            <a:schemeClr val="bg2"/>
          </a:solidFill>
        </p:spPr>
        <p:txBody>
          <a:bodyPr wrap="square" rtlCol="0">
            <a:spAutoFit/>
          </a:bodyPr>
          <a:lstStyle/>
          <a:p>
            <a:r>
              <a:rPr lang="en-IN" sz="2800" b="1"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Introduction</a:t>
            </a:r>
          </a:p>
        </p:txBody>
      </p:sp>
      <p:sp>
        <p:nvSpPr>
          <p:cNvPr id="5" name="TextBox 4">
            <a:extLst>
              <a:ext uri="{FF2B5EF4-FFF2-40B4-BE49-F238E27FC236}">
                <a16:creationId xmlns:a16="http://schemas.microsoft.com/office/drawing/2014/main" id="{4588D6EF-A1D6-0CBF-8B67-AC213600C998}"/>
              </a:ext>
            </a:extLst>
          </p:cNvPr>
          <p:cNvSpPr txBox="1"/>
          <p:nvPr/>
        </p:nvSpPr>
        <p:spPr>
          <a:xfrm>
            <a:off x="329474" y="1777405"/>
            <a:ext cx="11756571" cy="1200329"/>
          </a:xfrm>
          <a:prstGeom prst="rect">
            <a:avLst/>
          </a:prstGeom>
          <a:noFill/>
        </p:spPr>
        <p:txBody>
          <a:bodyPr wrap="square" rtlCol="0">
            <a:spAutoFit/>
          </a:bodyPr>
          <a:lstStyle/>
          <a:p>
            <a:endParaRPr lang="en-IN" dirty="0">
              <a:latin typeface="Times New Roman" panose="02020603050405020304" pitchFamily="18" charset="0"/>
              <a:cs typeface="Times New Roman" panose="02020603050405020304" pitchFamily="18" charset="0"/>
            </a:endParaRPr>
          </a:p>
          <a:p>
            <a:pPr marL="342900" indent="-342900">
              <a:buAutoNum type="arabicParenBoth"/>
            </a:pPr>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p:txBody>
      </p:sp>
      <p:sp>
        <p:nvSpPr>
          <p:cNvPr id="3" name="Rectangle 2">
            <a:extLst>
              <a:ext uri="{FF2B5EF4-FFF2-40B4-BE49-F238E27FC236}">
                <a16:creationId xmlns:a16="http://schemas.microsoft.com/office/drawing/2014/main" id="{8C62DCFD-4AB7-B1A2-FE2D-97DA6552AA1A}"/>
              </a:ext>
            </a:extLst>
          </p:cNvPr>
          <p:cNvSpPr/>
          <p:nvPr/>
        </p:nvSpPr>
        <p:spPr>
          <a:xfrm>
            <a:off x="98612" y="6006353"/>
            <a:ext cx="4563035" cy="708212"/>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
        <p:nvSpPr>
          <p:cNvPr id="4" name="Rectangle 3">
            <a:extLst>
              <a:ext uri="{FF2B5EF4-FFF2-40B4-BE49-F238E27FC236}">
                <a16:creationId xmlns:a16="http://schemas.microsoft.com/office/drawing/2014/main" id="{E582D59A-3017-19BA-4C92-55954E8D808A}"/>
              </a:ext>
            </a:extLst>
          </p:cNvPr>
          <p:cNvSpPr/>
          <p:nvPr/>
        </p:nvSpPr>
        <p:spPr>
          <a:xfrm>
            <a:off x="0" y="5965369"/>
            <a:ext cx="12191999" cy="763286"/>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IN" sz="1800" b="1" i="1" dirty="0">
                <a:solidFill>
                  <a:schemeClr val="bg1"/>
                </a:solidFill>
                <a:latin typeface="Times New Roman" panose="02020603050405020304" pitchFamily="18" charset="0"/>
                <a:cs typeface="Times New Roman" panose="02020603050405020304" pitchFamily="18" charset="0"/>
              </a:rPr>
              <a:t>Department of Artificial Intelligence and Machine Learning                                                 www.cambridge.edu.in</a:t>
            </a:r>
          </a:p>
        </p:txBody>
      </p:sp>
      <p:sp>
        <p:nvSpPr>
          <p:cNvPr id="6" name="Rectangle 1">
            <a:extLst>
              <a:ext uri="{FF2B5EF4-FFF2-40B4-BE49-F238E27FC236}">
                <a16:creationId xmlns:a16="http://schemas.microsoft.com/office/drawing/2014/main" id="{C6888AF9-EF6F-3F34-A630-C85E16F1AAB1}"/>
              </a:ext>
            </a:extLst>
          </p:cNvPr>
          <p:cNvSpPr>
            <a:spLocks noChangeArrowheads="1"/>
          </p:cNvSpPr>
          <p:nvPr/>
        </p:nvSpPr>
        <p:spPr bwMode="auto">
          <a:xfrm>
            <a:off x="985520" y="2310606"/>
            <a:ext cx="9753600" cy="3139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This </a:t>
            </a:r>
            <a:r>
              <a:rPr kumimoji="0" lang="en-US" altLang="en-US" sz="18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FastAPI</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application facilitates the automated generation of practice questions and answers from PDF documents. The app mounts static files and templates directories to serve web pages and handle file uploads. Upon receiving a PDF file, the application reads its content, splits it into manageable chunks, and processes it using OpenAI's GPT-3.5-turbo model to generate relevant coding questions.</a:t>
            </a:r>
          </a:p>
          <a:p>
            <a:pPr marL="0" marR="0" lvl="0" indent="0" algn="just" defTabSz="914400" rtl="0" eaLnBrk="0" fontAlgn="base" latinLnBrk="0" hangingPunct="0">
              <a:lnSpc>
                <a:spcPct val="100000"/>
              </a:lnSpc>
              <a:spcBef>
                <a:spcPct val="0"/>
              </a:spcBef>
              <a:spcAft>
                <a:spcPct val="0"/>
              </a:spcAft>
              <a:buClrTx/>
              <a:buSzTx/>
              <a:buFontTx/>
              <a:buNone/>
              <a:tabLst/>
            </a:pPr>
            <a:endParaRPr lang="en-US" altLang="en-US" dirty="0">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These questions are refined and answered using a retrieval-based question-answering chain. The results are compiled into a new PDF document, which is stored in the output directory and returned to the user.</a:t>
            </a:r>
          </a:p>
          <a:p>
            <a:pPr marL="0" marR="0" lvl="0" indent="0" algn="just" defTabSz="914400" rtl="0" eaLnBrk="0" fontAlgn="base" latinLnBrk="0" hangingPunct="0">
              <a:lnSpc>
                <a:spcPct val="100000"/>
              </a:lnSpc>
              <a:spcBef>
                <a:spcPct val="0"/>
              </a:spcBef>
              <a:spcAft>
                <a:spcPct val="0"/>
              </a:spcAft>
              <a:buClrTx/>
              <a:buSzTx/>
              <a:buFontTx/>
              <a:buNone/>
              <a:tabLst/>
            </a:pPr>
            <a:endParaRPr lang="en-US" altLang="en-US" dirty="0">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The app is designed to support coders and programmers in their exam preparations by generating tailored practice materials from existing documentation.</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9970076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4B70251-F982-8B44-EF47-866AF6D3B55B}"/>
              </a:ext>
            </a:extLst>
          </p:cNvPr>
          <p:cNvSpPr txBox="1"/>
          <p:nvPr/>
        </p:nvSpPr>
        <p:spPr>
          <a:xfrm>
            <a:off x="2064809" y="1062260"/>
            <a:ext cx="3305049" cy="523220"/>
          </a:xfrm>
          <a:prstGeom prst="rect">
            <a:avLst/>
          </a:prstGeom>
          <a:solidFill>
            <a:schemeClr val="bg2"/>
          </a:solidFill>
        </p:spPr>
        <p:txBody>
          <a:bodyPr wrap="square" rtlCol="0">
            <a:spAutoFit/>
          </a:bodyPr>
          <a:lstStyle/>
          <a:p>
            <a:r>
              <a:rPr lang="en-IN" sz="2800" dirty="0">
                <a:ln w="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Problem</a:t>
            </a:r>
            <a:r>
              <a:rPr lang="en-IN" sz="28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Statement</a:t>
            </a:r>
          </a:p>
        </p:txBody>
      </p:sp>
      <p:sp>
        <p:nvSpPr>
          <p:cNvPr id="2" name="Rectangle 1">
            <a:extLst>
              <a:ext uri="{FF2B5EF4-FFF2-40B4-BE49-F238E27FC236}">
                <a16:creationId xmlns:a16="http://schemas.microsoft.com/office/drawing/2014/main" id="{3FF6A331-5D11-BC01-A6B8-821EADFB36BB}"/>
              </a:ext>
            </a:extLst>
          </p:cNvPr>
          <p:cNvSpPr/>
          <p:nvPr/>
        </p:nvSpPr>
        <p:spPr>
          <a:xfrm>
            <a:off x="80682" y="6015318"/>
            <a:ext cx="4536142" cy="663388"/>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20355B67-0519-795A-F7D2-86F1929D8FC3}"/>
              </a:ext>
            </a:extLst>
          </p:cNvPr>
          <p:cNvSpPr/>
          <p:nvPr/>
        </p:nvSpPr>
        <p:spPr>
          <a:xfrm>
            <a:off x="0" y="5965369"/>
            <a:ext cx="12191999" cy="763286"/>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IN" sz="1800" b="1" i="1" dirty="0">
                <a:solidFill>
                  <a:schemeClr val="bg1"/>
                </a:solidFill>
                <a:latin typeface="Times New Roman" panose="02020603050405020304" pitchFamily="18" charset="0"/>
                <a:cs typeface="Times New Roman" panose="02020603050405020304" pitchFamily="18" charset="0"/>
              </a:rPr>
              <a:t>Department of Artificial Intelligence and Machine Learning                                                 www.cambridge.edu.in</a:t>
            </a:r>
          </a:p>
        </p:txBody>
      </p:sp>
      <p:sp>
        <p:nvSpPr>
          <p:cNvPr id="8" name="Rectangle 3">
            <a:extLst>
              <a:ext uri="{FF2B5EF4-FFF2-40B4-BE49-F238E27FC236}">
                <a16:creationId xmlns:a16="http://schemas.microsoft.com/office/drawing/2014/main" id="{2F0C376B-5FF1-BF85-725F-B85B3E1CF2AA}"/>
              </a:ext>
            </a:extLst>
          </p:cNvPr>
          <p:cNvSpPr>
            <a:spLocks noChangeArrowheads="1"/>
          </p:cNvSpPr>
          <p:nvPr/>
        </p:nvSpPr>
        <p:spPr bwMode="auto">
          <a:xfrm>
            <a:off x="426718" y="2895510"/>
            <a:ext cx="11684001"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2400" b="1" i="1" dirty="0">
                <a:latin typeface="Times New Roman" panose="02020603050405020304" pitchFamily="18" charset="0"/>
                <a:cs typeface="Times New Roman" panose="02020603050405020304" pitchFamily="18" charset="0"/>
              </a:rPr>
              <a:t>“To d</a:t>
            </a:r>
            <a:r>
              <a:rPr lang="en-US" sz="2400" b="1" i="1" dirty="0">
                <a:latin typeface="Times New Roman" panose="02020603050405020304" pitchFamily="18" charset="0"/>
                <a:cs typeface="Times New Roman" panose="02020603050405020304" pitchFamily="18" charset="0"/>
              </a:rPr>
              <a:t>evelop a web application using </a:t>
            </a:r>
            <a:r>
              <a:rPr lang="en-US" sz="2400" b="1" i="1" dirty="0" err="1">
                <a:latin typeface="Times New Roman" panose="02020603050405020304" pitchFamily="18" charset="0"/>
                <a:cs typeface="Times New Roman" panose="02020603050405020304" pitchFamily="18" charset="0"/>
              </a:rPr>
              <a:t>FastAPI</a:t>
            </a:r>
            <a:r>
              <a:rPr lang="en-US" sz="2400" b="1" i="1" dirty="0">
                <a:latin typeface="Times New Roman" panose="02020603050405020304" pitchFamily="18" charset="0"/>
                <a:cs typeface="Times New Roman" panose="02020603050405020304" pitchFamily="18" charset="0"/>
              </a:rPr>
              <a:t> that allows users to upload PDF documents containing coding materials, automatically generates practice questions and answers from the content, and provides the resulting Q&amp;A as a downloadable PDF</a:t>
            </a:r>
            <a:r>
              <a:rPr kumimoji="0" lang="en-US" altLang="en-US" sz="2400" b="1" i="1"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85632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8AED727-CB03-E09D-0C58-7862D892DE0E}"/>
              </a:ext>
            </a:extLst>
          </p:cNvPr>
          <p:cNvSpPr txBox="1"/>
          <p:nvPr/>
        </p:nvSpPr>
        <p:spPr>
          <a:xfrm>
            <a:off x="2200286" y="1100121"/>
            <a:ext cx="2129667" cy="523220"/>
          </a:xfrm>
          <a:prstGeom prst="rect">
            <a:avLst/>
          </a:prstGeom>
          <a:solidFill>
            <a:schemeClr val="bg2"/>
          </a:solidFill>
        </p:spPr>
        <p:txBody>
          <a:bodyPr wrap="square" rtlCol="0">
            <a:spAutoFit/>
          </a:bodyPr>
          <a:lstStyle/>
          <a:p>
            <a:r>
              <a:rPr lang="en-IN" sz="2800" b="1" dirty="0">
                <a:ln w="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Objectives</a:t>
            </a:r>
            <a:endParaRPr lang="en-IN" sz="28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3" name="Rectangle 2">
            <a:extLst>
              <a:ext uri="{FF2B5EF4-FFF2-40B4-BE49-F238E27FC236}">
                <a16:creationId xmlns:a16="http://schemas.microsoft.com/office/drawing/2014/main" id="{99978598-08C1-1B1C-A70E-ABBE5181D305}"/>
              </a:ext>
            </a:extLst>
          </p:cNvPr>
          <p:cNvSpPr/>
          <p:nvPr/>
        </p:nvSpPr>
        <p:spPr>
          <a:xfrm>
            <a:off x="71718" y="6006353"/>
            <a:ext cx="4518211" cy="708212"/>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
        <p:nvSpPr>
          <p:cNvPr id="4" name="Rectangle 3">
            <a:extLst>
              <a:ext uri="{FF2B5EF4-FFF2-40B4-BE49-F238E27FC236}">
                <a16:creationId xmlns:a16="http://schemas.microsoft.com/office/drawing/2014/main" id="{CB35B182-01A5-F2E2-4DD9-1E9A4B74B6BC}"/>
              </a:ext>
            </a:extLst>
          </p:cNvPr>
          <p:cNvSpPr/>
          <p:nvPr/>
        </p:nvSpPr>
        <p:spPr>
          <a:xfrm>
            <a:off x="0" y="5965369"/>
            <a:ext cx="12191999" cy="763286"/>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IN" sz="1800" b="1" i="1" dirty="0">
                <a:solidFill>
                  <a:schemeClr val="bg1"/>
                </a:solidFill>
                <a:latin typeface="Times New Roman" panose="02020603050405020304" pitchFamily="18" charset="0"/>
                <a:cs typeface="Times New Roman" panose="02020603050405020304" pitchFamily="18" charset="0"/>
              </a:rPr>
              <a:t>Department of Artificial Intelligence and Machine Learning                                                 www.cambridge.edu.in</a:t>
            </a:r>
          </a:p>
        </p:txBody>
      </p:sp>
      <p:sp>
        <p:nvSpPr>
          <p:cNvPr id="6" name="Rectangle 1">
            <a:extLst>
              <a:ext uri="{FF2B5EF4-FFF2-40B4-BE49-F238E27FC236}">
                <a16:creationId xmlns:a16="http://schemas.microsoft.com/office/drawing/2014/main" id="{5870158F-5C60-B99A-B1B0-54E0973FC1B9}"/>
              </a:ext>
            </a:extLst>
          </p:cNvPr>
          <p:cNvSpPr>
            <a:spLocks noChangeArrowheads="1"/>
          </p:cNvSpPr>
          <p:nvPr/>
        </p:nvSpPr>
        <p:spPr bwMode="auto">
          <a:xfrm rot="10800000" flipV="1">
            <a:off x="741679" y="2160462"/>
            <a:ext cx="11188261" cy="36933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Serve Static Files and Templates</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p>
          <a:p>
            <a:pPr marL="0" marR="0" lvl="0" indent="0" algn="l" defTabSz="914400" rtl="0" eaLnBrk="0" fontAlgn="base" latinLnBrk="0" hangingPunct="0">
              <a:lnSpc>
                <a:spcPct val="100000"/>
              </a:lnSpc>
              <a:spcBef>
                <a:spcPct val="0"/>
              </a:spcBef>
              <a:spcAft>
                <a:spcPct val="0"/>
              </a:spcAft>
              <a:buClrTx/>
              <a:buSzTx/>
              <a:tabLst/>
            </a:pP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Mount a directory for static files (/static) and set up Jinja2 templates for rendering HTML pages.</a:t>
            </a:r>
          </a:p>
          <a:p>
            <a:pPr marL="0" marR="0" lvl="0" indent="0" algn="l" defTabSz="914400" rtl="0" eaLnBrk="0" fontAlgn="base" latinLnBrk="0" hangingPunct="0">
              <a:lnSpc>
                <a:spcPct val="100000"/>
              </a:lnSpc>
              <a:spcBef>
                <a:spcPct val="0"/>
              </a:spcBef>
              <a:spcAft>
                <a:spcPct val="0"/>
              </a:spcAft>
              <a:buClrTx/>
              <a:buSzTx/>
              <a:tabLst/>
            </a:pP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Set the OpenAI API key for accessing OpenAI services.</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PDF Processing Utilities</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p>
          <a:p>
            <a:pPr marL="0" marR="0" lvl="0" indent="0" algn="l" defTabSz="914400" rtl="0" eaLnBrk="0" fontAlgn="base" latinLnBrk="0" hangingPunct="0">
              <a:lnSpc>
                <a:spcPct val="100000"/>
              </a:lnSpc>
              <a:spcBef>
                <a:spcPct val="0"/>
              </a:spcBef>
              <a:spcAft>
                <a:spcPct val="0"/>
              </a:spcAft>
              <a:buClrTx/>
              <a:buSzTx/>
              <a:tabLst/>
            </a:pP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Define utility functions to count PDF pages and process PDF files using the </a:t>
            </a:r>
            <a:r>
              <a:rPr kumimoji="0" lang="en-US" altLang="en-US"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PyPDFLoader</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and other components from </a:t>
            </a:r>
            <a:r>
              <a:rPr kumimoji="0" lang="en-US" altLang="en-US"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LangChain</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Language Model Pipeline</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p>
          <a:p>
            <a:pPr marL="0" marR="0" lvl="0" indent="0" algn="l" defTabSz="914400" rtl="0" eaLnBrk="0" fontAlgn="base" latinLnBrk="0" hangingPunct="0">
              <a:lnSpc>
                <a:spcPct val="100000"/>
              </a:lnSpc>
              <a:spcBef>
                <a:spcPct val="0"/>
              </a:spcBef>
              <a:spcAft>
                <a:spcPct val="0"/>
              </a:spcAft>
              <a:buClrTx/>
              <a:buSzTx/>
              <a:tabLst/>
            </a:pP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Implement a pipeline that processes PDF content to generate questions and answers using OpenAI's language model and </a:t>
            </a:r>
            <a:r>
              <a:rPr kumimoji="0" lang="en-US" altLang="en-US"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LangChain's</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text splitting, embedding, and retrieval functionalities.</a:t>
            </a:r>
          </a:p>
          <a:p>
            <a:pPr marL="285750" indent="-285750">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Generate PDF with Q&amp;A</a:t>
            </a:r>
            <a:r>
              <a:rPr lang="en-US" dirty="0">
                <a:latin typeface="Times New Roman" panose="02020603050405020304" pitchFamily="18" charset="0"/>
                <a:cs typeface="Times New Roman" panose="02020603050405020304" pitchFamily="18" charset="0"/>
              </a:rPr>
              <a:t>:</a:t>
            </a:r>
          </a:p>
          <a:p>
            <a:r>
              <a:rPr lang="en-US" dirty="0">
                <a:latin typeface="Times New Roman" panose="02020603050405020304" pitchFamily="18" charset="0"/>
                <a:cs typeface="Times New Roman" panose="02020603050405020304" pitchFamily="18" charset="0"/>
              </a:rPr>
              <a:t>Generate a new PDF containing questions and answers derived from the input PDF, and save it in a specified output directory.</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0243890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E62CE31-1410-8D8C-C0EF-4D507E100F89}"/>
              </a:ext>
            </a:extLst>
          </p:cNvPr>
          <p:cNvSpPr txBox="1"/>
          <p:nvPr/>
        </p:nvSpPr>
        <p:spPr>
          <a:xfrm>
            <a:off x="2033159" y="1076109"/>
            <a:ext cx="3193265" cy="523220"/>
          </a:xfrm>
          <a:prstGeom prst="rect">
            <a:avLst/>
          </a:prstGeom>
          <a:solidFill>
            <a:schemeClr val="bg2"/>
          </a:solidFill>
        </p:spPr>
        <p:txBody>
          <a:bodyPr wrap="square" rtlCol="0">
            <a:spAutoFit/>
          </a:bodyPr>
          <a:lstStyle/>
          <a:p>
            <a:r>
              <a:rPr lang="en-IN" sz="2800" b="1" dirty="0">
                <a:ln w="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Literature Survey</a:t>
            </a:r>
          </a:p>
        </p:txBody>
      </p:sp>
      <p:graphicFrame>
        <p:nvGraphicFramePr>
          <p:cNvPr id="11" name="Table 10">
            <a:extLst>
              <a:ext uri="{FF2B5EF4-FFF2-40B4-BE49-F238E27FC236}">
                <a16:creationId xmlns:a16="http://schemas.microsoft.com/office/drawing/2014/main" id="{7DC56CA9-2B98-F132-D3AF-0014AB90E4DA}"/>
              </a:ext>
            </a:extLst>
          </p:cNvPr>
          <p:cNvGraphicFramePr>
            <a:graphicFrameLocks noGrp="1"/>
          </p:cNvGraphicFramePr>
          <p:nvPr>
            <p:extLst>
              <p:ext uri="{D42A27DB-BD31-4B8C-83A1-F6EECF244321}">
                <p14:modId xmlns:p14="http://schemas.microsoft.com/office/powerpoint/2010/main" val="3921715888"/>
              </p:ext>
            </p:extLst>
          </p:nvPr>
        </p:nvGraphicFramePr>
        <p:xfrm>
          <a:off x="0" y="1972638"/>
          <a:ext cx="12192001" cy="3809253"/>
        </p:xfrm>
        <a:graphic>
          <a:graphicData uri="http://schemas.openxmlformats.org/drawingml/2006/table">
            <a:tbl>
              <a:tblPr firstRow="1" bandRow="1">
                <a:tableStyleId>{5C22544A-7EE6-4342-B048-85BDC9FD1C3A}</a:tableStyleId>
              </a:tblPr>
              <a:tblGrid>
                <a:gridCol w="542310">
                  <a:extLst>
                    <a:ext uri="{9D8B030D-6E8A-4147-A177-3AD203B41FA5}">
                      <a16:colId xmlns:a16="http://schemas.microsoft.com/office/drawing/2014/main" val="2186112558"/>
                    </a:ext>
                  </a:extLst>
                </a:gridCol>
                <a:gridCol w="1555431">
                  <a:extLst>
                    <a:ext uri="{9D8B030D-6E8A-4147-A177-3AD203B41FA5}">
                      <a16:colId xmlns:a16="http://schemas.microsoft.com/office/drawing/2014/main" val="4254244146"/>
                    </a:ext>
                  </a:extLst>
                </a:gridCol>
                <a:gridCol w="1790865">
                  <a:extLst>
                    <a:ext uri="{9D8B030D-6E8A-4147-A177-3AD203B41FA5}">
                      <a16:colId xmlns:a16="http://schemas.microsoft.com/office/drawing/2014/main" val="2513420126"/>
                    </a:ext>
                  </a:extLst>
                </a:gridCol>
                <a:gridCol w="3659676">
                  <a:extLst>
                    <a:ext uri="{9D8B030D-6E8A-4147-A177-3AD203B41FA5}">
                      <a16:colId xmlns:a16="http://schemas.microsoft.com/office/drawing/2014/main" val="2691363532"/>
                    </a:ext>
                  </a:extLst>
                </a:gridCol>
                <a:gridCol w="2456330">
                  <a:extLst>
                    <a:ext uri="{9D8B030D-6E8A-4147-A177-3AD203B41FA5}">
                      <a16:colId xmlns:a16="http://schemas.microsoft.com/office/drawing/2014/main" val="988917352"/>
                    </a:ext>
                  </a:extLst>
                </a:gridCol>
                <a:gridCol w="2187389">
                  <a:extLst>
                    <a:ext uri="{9D8B030D-6E8A-4147-A177-3AD203B41FA5}">
                      <a16:colId xmlns:a16="http://schemas.microsoft.com/office/drawing/2014/main" val="3042545201"/>
                    </a:ext>
                  </a:extLst>
                </a:gridCol>
              </a:tblGrid>
              <a:tr h="965981">
                <a:tc>
                  <a:txBody>
                    <a:bodyPr/>
                    <a:lstStyle/>
                    <a:p>
                      <a:r>
                        <a:rPr lang="en-IN" dirty="0"/>
                        <a:t>SL NO</a:t>
                      </a:r>
                    </a:p>
                  </a:txBody>
                  <a:tcPr/>
                </a:tc>
                <a:tc>
                  <a:txBody>
                    <a:bodyPr/>
                    <a:lstStyle/>
                    <a:p>
                      <a:r>
                        <a:rPr lang="en-IN" dirty="0"/>
                        <a:t>JOURNAL NAME </a:t>
                      </a:r>
                    </a:p>
                  </a:txBody>
                  <a:tcPr/>
                </a:tc>
                <a:tc>
                  <a:txBody>
                    <a:bodyPr/>
                    <a:lstStyle/>
                    <a:p>
                      <a:r>
                        <a:rPr lang="en-IN" dirty="0"/>
                        <a:t>TITLE</a:t>
                      </a:r>
                    </a:p>
                  </a:txBody>
                  <a:tcPr/>
                </a:tc>
                <a:tc>
                  <a:txBody>
                    <a:bodyPr/>
                    <a:lstStyle/>
                    <a:p>
                      <a:r>
                        <a:rPr lang="en-IN" dirty="0"/>
                        <a:t>DESCRIPTION</a:t>
                      </a:r>
                    </a:p>
                  </a:txBody>
                  <a:tcPr/>
                </a:tc>
                <a:tc>
                  <a:txBody>
                    <a:bodyPr/>
                    <a:lstStyle/>
                    <a:p>
                      <a:r>
                        <a:rPr lang="en-IN" dirty="0"/>
                        <a:t>PROS</a:t>
                      </a:r>
                    </a:p>
                  </a:txBody>
                  <a:tcPr/>
                </a:tc>
                <a:tc>
                  <a:txBody>
                    <a:bodyPr/>
                    <a:lstStyle/>
                    <a:p>
                      <a:r>
                        <a:rPr lang="en-IN" dirty="0"/>
                        <a:t>CONS</a:t>
                      </a:r>
                    </a:p>
                  </a:txBody>
                  <a:tcPr/>
                </a:tc>
                <a:extLst>
                  <a:ext uri="{0D108BD9-81ED-4DB2-BD59-A6C34878D82A}">
                    <a16:rowId xmlns:a16="http://schemas.microsoft.com/office/drawing/2014/main" val="597866880"/>
                  </a:ext>
                </a:extLst>
              </a:tr>
              <a:tr h="1421636">
                <a:tc>
                  <a:txBody>
                    <a:bodyPr/>
                    <a:lstStyle/>
                    <a:p>
                      <a:r>
                        <a:rPr lang="en-IN" dirty="0"/>
                        <a:t>1</a:t>
                      </a:r>
                    </a:p>
                  </a:txBody>
                  <a:tcPr/>
                </a:tc>
                <a:tc>
                  <a:txBody>
                    <a:bodyPr/>
                    <a:lstStyle/>
                    <a:p>
                      <a:r>
                        <a:rPr lang="da-DK" sz="1200" dirty="0">
                          <a:latin typeface="Times New Roman" panose="02020603050405020304" pitchFamily="18" charset="0"/>
                          <a:cs typeface="Times New Roman" panose="02020603050405020304" pitchFamily="18" charset="0"/>
                        </a:rPr>
                        <a:t>Brown, T., Mann, B., Ryder, N., et al.</a:t>
                      </a:r>
                      <a:r>
                        <a:rPr lang="en-IN" sz="1200" dirty="0">
                          <a:latin typeface="Times New Roman" panose="02020603050405020304" pitchFamily="18" charset="0"/>
                          <a:cs typeface="Times New Roman" panose="02020603050405020304" pitchFamily="18" charset="0"/>
                        </a:rPr>
                        <a:t> </a:t>
                      </a:r>
                    </a:p>
                    <a:p>
                      <a:r>
                        <a:rPr lang="en-IN" sz="1200" dirty="0">
                          <a:latin typeface="Times New Roman" panose="02020603050405020304" pitchFamily="18" charset="0"/>
                          <a:cs typeface="Times New Roman" panose="02020603050405020304" pitchFamily="18" charset="0"/>
                        </a:rPr>
                        <a:t>(2020).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Times New Roman" panose="02020603050405020304" pitchFamily="18" charset="0"/>
                          <a:cs typeface="Times New Roman" panose="02020603050405020304" pitchFamily="18" charset="0"/>
                        </a:rPr>
                        <a:t>Language Models are Few-shot </a:t>
                      </a:r>
                      <a:r>
                        <a:rPr lang="en-US" sz="1200" dirty="0" err="1">
                          <a:latin typeface="Times New Roman" panose="02020603050405020304" pitchFamily="18" charset="0"/>
                          <a:cs typeface="Times New Roman" panose="02020603050405020304" pitchFamily="18" charset="0"/>
                        </a:rPr>
                        <a:t>Learners.arXiv</a:t>
                      </a:r>
                      <a:r>
                        <a:rPr lang="en-US" sz="1200" dirty="0">
                          <a:latin typeface="Times New Roman" panose="02020603050405020304" pitchFamily="18" charset="0"/>
                          <a:cs typeface="Times New Roman" panose="02020603050405020304" pitchFamily="18" charset="0"/>
                        </a:rPr>
                        <a:t> preprint </a:t>
                      </a:r>
                      <a:r>
                        <a:rPr lang="en-US" sz="1200" dirty="0" err="1">
                          <a:latin typeface="Times New Roman" panose="02020603050405020304" pitchFamily="18" charset="0"/>
                          <a:cs typeface="Times New Roman" panose="02020603050405020304" pitchFamily="18" charset="0"/>
                        </a:rPr>
                        <a:t>arXiv</a:t>
                      </a:r>
                      <a:r>
                        <a:rPr lang="en-US" sz="1200" dirty="0">
                          <a:latin typeface="Times New Roman" panose="02020603050405020304" pitchFamily="18" charset="0"/>
                          <a:cs typeface="Times New Roman" panose="02020603050405020304" pitchFamily="18" charset="0"/>
                        </a:rPr>
                        <a:t>.</a:t>
                      </a:r>
                    </a:p>
                    <a:p>
                      <a:endParaRPr lang="en-IN" sz="1200" dirty="0">
                        <a:latin typeface="Times New Roman" panose="02020603050405020304" pitchFamily="18" charset="0"/>
                        <a:cs typeface="Times New Roman" panose="02020603050405020304" pitchFamily="18" charset="0"/>
                      </a:endParaRPr>
                    </a:p>
                  </a:txBody>
                  <a:tcPr/>
                </a:tc>
                <a:tc>
                  <a:txBody>
                    <a:bodyPr/>
                    <a:lstStyle/>
                    <a:p>
                      <a:r>
                        <a:rPr lang="en-US" sz="1200" dirty="0">
                          <a:latin typeface="Times New Roman" panose="02020603050405020304" pitchFamily="18" charset="0"/>
                          <a:cs typeface="Times New Roman" panose="02020603050405020304" pitchFamily="18" charset="0"/>
                        </a:rPr>
                        <a:t>This paper introduces GPT-3, detailing its architecture, capabilities, and performance across various NLP tasks.</a:t>
                      </a:r>
                    </a:p>
                  </a:txBody>
                  <a:tcPr/>
                </a:tc>
                <a:tc>
                  <a:txBody>
                    <a:bodyPr/>
                    <a:lstStyle/>
                    <a:p>
                      <a:pPr marL="0" indent="0">
                        <a:buFont typeface="Arial" panose="020B0604020202020204" pitchFamily="34" charset="0"/>
                        <a:buNone/>
                      </a:pPr>
                      <a:r>
                        <a:rPr lang="en-US" sz="1200" dirty="0">
                          <a:latin typeface="Times New Roman" panose="02020603050405020304" pitchFamily="18" charset="0"/>
                          <a:cs typeface="Times New Roman" panose="02020603050405020304" pitchFamily="18" charset="0"/>
                        </a:rPr>
                        <a:t>State-of-the-Art </a:t>
                      </a:r>
                      <a:r>
                        <a:rPr lang="en-US" sz="1200" dirty="0" err="1">
                          <a:latin typeface="Times New Roman" panose="02020603050405020304" pitchFamily="18" charset="0"/>
                          <a:cs typeface="Times New Roman" panose="02020603050405020304" pitchFamily="18" charset="0"/>
                        </a:rPr>
                        <a:t>PerformanceFew</a:t>
                      </a:r>
                      <a:r>
                        <a:rPr lang="en-US" sz="1200" dirty="0">
                          <a:latin typeface="Times New Roman" panose="02020603050405020304" pitchFamily="18" charset="0"/>
                          <a:cs typeface="Times New Roman" panose="02020603050405020304" pitchFamily="18" charset="0"/>
                        </a:rPr>
                        <a:t>-Shot, One-Shot, and Zero-Shot </a:t>
                      </a:r>
                      <a:r>
                        <a:rPr lang="en-US" sz="1200" dirty="0" err="1">
                          <a:latin typeface="Times New Roman" panose="02020603050405020304" pitchFamily="18" charset="0"/>
                          <a:cs typeface="Times New Roman" panose="02020603050405020304" pitchFamily="18" charset="0"/>
                        </a:rPr>
                        <a:t>LearningScalabilityGenerative</a:t>
                      </a:r>
                      <a:r>
                        <a:rPr lang="en-US" sz="1200" dirty="0">
                          <a:latin typeface="Times New Roman" panose="02020603050405020304" pitchFamily="18" charset="0"/>
                          <a:cs typeface="Times New Roman" panose="02020603050405020304" pitchFamily="18" charset="0"/>
                        </a:rPr>
                        <a:t> Capabilities.</a:t>
                      </a:r>
                      <a:endParaRPr lang="en-IN" sz="1200" dirty="0">
                        <a:latin typeface="Times New Roman" panose="02020603050405020304" pitchFamily="18" charset="0"/>
                        <a:cs typeface="Times New Roman" panose="02020603050405020304" pitchFamily="18" charset="0"/>
                      </a:endParaRPr>
                    </a:p>
                  </a:txBody>
                  <a:tcPr/>
                </a:tc>
                <a:tc>
                  <a:txBody>
                    <a:bodyPr/>
                    <a:lstStyle/>
                    <a:p>
                      <a:pPr marL="0" indent="0">
                        <a:buFont typeface="Arial" panose="020B0604020202020204" pitchFamily="34" charset="0"/>
                        <a:buNone/>
                      </a:pPr>
                      <a:r>
                        <a:rPr lang="en-US" sz="1200" dirty="0">
                          <a:latin typeface="Times New Roman" panose="02020603050405020304" pitchFamily="18" charset="0"/>
                          <a:cs typeface="Times New Roman" panose="02020603050405020304" pitchFamily="18" charset="0"/>
                        </a:rPr>
                        <a:t>Bias and Ethical </a:t>
                      </a:r>
                      <a:r>
                        <a:rPr lang="en-US" sz="1200" dirty="0" err="1">
                          <a:latin typeface="Times New Roman" panose="02020603050405020304" pitchFamily="18" charset="0"/>
                          <a:cs typeface="Times New Roman" panose="02020603050405020304" pitchFamily="18" charset="0"/>
                        </a:rPr>
                        <a:t>ConcernsLack</a:t>
                      </a:r>
                      <a:r>
                        <a:rPr lang="en-US" sz="1200" dirty="0">
                          <a:latin typeface="Times New Roman" panose="02020603050405020304" pitchFamily="18" charset="0"/>
                          <a:cs typeface="Times New Roman" panose="02020603050405020304" pitchFamily="18" charset="0"/>
                        </a:rPr>
                        <a:t> of </a:t>
                      </a:r>
                      <a:r>
                        <a:rPr lang="en-US" sz="1200" dirty="0" err="1">
                          <a:latin typeface="Times New Roman" panose="02020603050405020304" pitchFamily="18" charset="0"/>
                          <a:cs typeface="Times New Roman" panose="02020603050405020304" pitchFamily="18" charset="0"/>
                        </a:rPr>
                        <a:t>ExplainabilityData</a:t>
                      </a:r>
                      <a:r>
                        <a:rPr lang="en-US" sz="1200" dirty="0">
                          <a:latin typeface="Times New Roman" panose="02020603050405020304" pitchFamily="18" charset="0"/>
                          <a:cs typeface="Times New Roman" panose="02020603050405020304" pitchFamily="18" charset="0"/>
                        </a:rPr>
                        <a:t> Privacy.</a:t>
                      </a:r>
                      <a:endParaRPr lang="en-IN"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797697277"/>
                  </a:ext>
                </a:extLst>
              </a:tr>
              <a:tr h="1421636">
                <a:tc>
                  <a:txBody>
                    <a:bodyPr/>
                    <a:lstStyle/>
                    <a:p>
                      <a:r>
                        <a:rPr lang="en-IN" dirty="0"/>
                        <a:t>2</a:t>
                      </a:r>
                    </a:p>
                  </a:txBody>
                  <a:tcPr/>
                </a:tc>
                <a:tc>
                  <a:txBody>
                    <a:bodyPr/>
                    <a:lstStyle/>
                    <a:p>
                      <a:r>
                        <a:rPr lang="fr-FR" sz="1200" dirty="0">
                          <a:latin typeface="Times New Roman" panose="02020603050405020304" pitchFamily="18" charset="0"/>
                          <a:cs typeface="Times New Roman" panose="02020603050405020304" pitchFamily="18" charset="0"/>
                        </a:rPr>
                        <a:t>Du, X., </a:t>
                      </a:r>
                      <a:r>
                        <a:rPr lang="fr-FR" sz="1200" dirty="0" err="1">
                          <a:latin typeface="Times New Roman" panose="02020603050405020304" pitchFamily="18" charset="0"/>
                          <a:cs typeface="Times New Roman" panose="02020603050405020304" pitchFamily="18" charset="0"/>
                        </a:rPr>
                        <a:t>Shao</a:t>
                      </a:r>
                      <a:r>
                        <a:rPr lang="fr-FR" sz="1200" dirty="0">
                          <a:latin typeface="Times New Roman" panose="02020603050405020304" pitchFamily="18" charset="0"/>
                          <a:cs typeface="Times New Roman" panose="02020603050405020304" pitchFamily="18" charset="0"/>
                        </a:rPr>
                        <a:t>, J., &amp; </a:t>
                      </a:r>
                      <a:r>
                        <a:rPr lang="fr-FR" sz="1200" dirty="0" err="1">
                          <a:latin typeface="Times New Roman" panose="02020603050405020304" pitchFamily="18" charset="0"/>
                          <a:cs typeface="Times New Roman" panose="02020603050405020304" pitchFamily="18" charset="0"/>
                        </a:rPr>
                        <a:t>Cardie</a:t>
                      </a:r>
                      <a:r>
                        <a:rPr lang="fr-FR" sz="1200" dirty="0">
                          <a:latin typeface="Times New Roman" panose="02020603050405020304" pitchFamily="18" charset="0"/>
                          <a:cs typeface="Times New Roman" panose="02020603050405020304" pitchFamily="18" charset="0"/>
                        </a:rPr>
                        <a:t>, C. (2017).</a:t>
                      </a:r>
                      <a:endParaRPr lang="en-IN" sz="1200" dirty="0">
                        <a:latin typeface="Times New Roman" panose="02020603050405020304" pitchFamily="18" charset="0"/>
                        <a:cs typeface="Times New Roman" panose="02020603050405020304" pitchFamily="18" charset="0"/>
                      </a:endParaRPr>
                    </a:p>
                  </a:txBody>
                  <a:tcPr/>
                </a:tc>
                <a:tc>
                  <a:txBody>
                    <a:bodyPr/>
                    <a:lstStyle/>
                    <a:p>
                      <a:r>
                        <a:rPr lang="en-US" sz="1200" dirty="0">
                          <a:latin typeface="Times New Roman" panose="02020603050405020304" pitchFamily="18" charset="0"/>
                          <a:cs typeface="Times New Roman" panose="02020603050405020304" pitchFamily="18" charset="0"/>
                        </a:rPr>
                        <a:t>Learning to Ask: Neural Question Generation for Reading Comprehension. ACL.</a:t>
                      </a:r>
                      <a:endParaRPr lang="en-IN" sz="1200" dirty="0">
                        <a:latin typeface="Times New Roman" panose="02020603050405020304" pitchFamily="18" charset="0"/>
                        <a:cs typeface="Times New Roman" panose="02020603050405020304" pitchFamily="18" charset="0"/>
                      </a:endParaRPr>
                    </a:p>
                  </a:txBody>
                  <a:tcPr/>
                </a:tc>
                <a:tc>
                  <a:txBody>
                    <a:bodyPr/>
                    <a:lstStyle/>
                    <a:p>
                      <a:r>
                        <a:rPr lang="en-US" sz="1200" dirty="0">
                          <a:latin typeface="Times New Roman" panose="02020603050405020304" pitchFamily="18" charset="0"/>
                          <a:cs typeface="Times New Roman" panose="02020603050405020304" pitchFamily="18" charset="0"/>
                        </a:rPr>
                        <a:t>This paper explores methods for generating questions from textual content using neural networks, providing foundational techniques relevant to this project.</a:t>
                      </a:r>
                      <a:endParaRPr lang="en-IN" sz="1200" dirty="0">
                        <a:latin typeface="Times New Roman" panose="02020603050405020304" pitchFamily="18" charset="0"/>
                        <a:cs typeface="Times New Roman" panose="02020603050405020304" pitchFamily="18" charset="0"/>
                      </a:endParaRPr>
                    </a:p>
                  </a:txBody>
                  <a:tcPr/>
                </a:tc>
                <a:tc>
                  <a:txBody>
                    <a:bodyPr/>
                    <a:lstStyle/>
                    <a:p>
                      <a:pPr marL="0" indent="0">
                        <a:buFont typeface="Arial" panose="020B0604020202020204" pitchFamily="34" charset="0"/>
                        <a:buNone/>
                      </a:pPr>
                      <a:r>
                        <a:rPr lang="en-US" sz="1200" dirty="0">
                          <a:latin typeface="Times New Roman" panose="02020603050405020304" pitchFamily="18" charset="0"/>
                          <a:cs typeface="Times New Roman" panose="02020603050405020304" pitchFamily="18" charset="0"/>
                        </a:rPr>
                        <a:t>Innovative </a:t>
                      </a:r>
                      <a:r>
                        <a:rPr lang="en-US" sz="1200" dirty="0" err="1">
                          <a:latin typeface="Times New Roman" panose="02020603050405020304" pitchFamily="18" charset="0"/>
                          <a:cs typeface="Times New Roman" panose="02020603050405020304" pitchFamily="18" charset="0"/>
                        </a:rPr>
                        <a:t>ApproachEncoder</a:t>
                      </a:r>
                      <a:r>
                        <a:rPr lang="en-US" sz="1200" dirty="0">
                          <a:latin typeface="Times New Roman" panose="02020603050405020304" pitchFamily="18" charset="0"/>
                          <a:cs typeface="Times New Roman" panose="02020603050405020304" pitchFamily="18" charset="0"/>
                        </a:rPr>
                        <a:t>-Decoder </a:t>
                      </a:r>
                      <a:r>
                        <a:rPr lang="en-US" sz="1200" dirty="0" err="1">
                          <a:latin typeface="Times New Roman" panose="02020603050405020304" pitchFamily="18" charset="0"/>
                          <a:cs typeface="Times New Roman" panose="02020603050405020304" pitchFamily="18" charset="0"/>
                        </a:rPr>
                        <a:t>FrameworkEmpirical</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EvaluationData</a:t>
                      </a:r>
                      <a:r>
                        <a:rPr lang="en-US" sz="1200" dirty="0">
                          <a:latin typeface="Times New Roman" panose="02020603050405020304" pitchFamily="18" charset="0"/>
                          <a:cs typeface="Times New Roman" panose="02020603050405020304" pitchFamily="18" charset="0"/>
                        </a:rPr>
                        <a:t> Augmentation.</a:t>
                      </a:r>
                    </a:p>
                  </a:txBody>
                  <a:tcPr/>
                </a:tc>
                <a:tc>
                  <a:txBody>
                    <a:bodyPr/>
                    <a:lstStyle/>
                    <a:p>
                      <a:pPr marL="0" indent="0">
                        <a:buFont typeface="Arial" panose="020B0604020202020204" pitchFamily="34" charset="0"/>
                        <a:buNone/>
                      </a:pPr>
                      <a:r>
                        <a:rPr lang="en-US" sz="1200" dirty="0">
                          <a:latin typeface="Times New Roman" panose="02020603050405020304" pitchFamily="18" charset="0"/>
                          <a:cs typeface="Times New Roman" panose="02020603050405020304" pitchFamily="18" charset="0"/>
                        </a:rPr>
                        <a:t>Dependence on Large </a:t>
                      </a:r>
                      <a:r>
                        <a:rPr lang="en-US" sz="1200" dirty="0" err="1">
                          <a:latin typeface="Times New Roman" panose="02020603050405020304" pitchFamily="18" charset="0"/>
                          <a:cs typeface="Times New Roman" panose="02020603050405020304" pitchFamily="18" charset="0"/>
                        </a:rPr>
                        <a:t>DatasetsQuality</a:t>
                      </a:r>
                      <a:r>
                        <a:rPr lang="en-US" sz="1200" dirty="0">
                          <a:latin typeface="Times New Roman" panose="02020603050405020304" pitchFamily="18" charset="0"/>
                          <a:cs typeface="Times New Roman" panose="02020603050405020304" pitchFamily="18" charset="0"/>
                        </a:rPr>
                        <a:t> of Generated </a:t>
                      </a:r>
                      <a:r>
                        <a:rPr lang="en-US" sz="1200" dirty="0" err="1">
                          <a:latin typeface="Times New Roman" panose="02020603050405020304" pitchFamily="18" charset="0"/>
                          <a:cs typeface="Times New Roman" panose="02020603050405020304" pitchFamily="18" charset="0"/>
                        </a:rPr>
                        <a:t>QuestionsComplexity</a:t>
                      </a:r>
                      <a:r>
                        <a:rPr lang="en-US" sz="1200" dirty="0">
                          <a:latin typeface="Times New Roman" panose="02020603050405020304" pitchFamily="18" charset="0"/>
                          <a:cs typeface="Times New Roman" panose="02020603050405020304" pitchFamily="18" charset="0"/>
                        </a:rPr>
                        <a:t> of Implementation.</a:t>
                      </a:r>
                      <a:endParaRPr lang="en-IN"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853347446"/>
                  </a:ext>
                </a:extLst>
              </a:tr>
            </a:tbl>
          </a:graphicData>
        </a:graphic>
      </p:graphicFrame>
      <p:sp>
        <p:nvSpPr>
          <p:cNvPr id="3" name="Rectangle 2">
            <a:extLst>
              <a:ext uri="{FF2B5EF4-FFF2-40B4-BE49-F238E27FC236}">
                <a16:creationId xmlns:a16="http://schemas.microsoft.com/office/drawing/2014/main" id="{7DF5178D-D346-4526-2AE3-793706B26F74}"/>
              </a:ext>
            </a:extLst>
          </p:cNvPr>
          <p:cNvSpPr/>
          <p:nvPr/>
        </p:nvSpPr>
        <p:spPr>
          <a:xfrm>
            <a:off x="80682" y="6006353"/>
            <a:ext cx="4482353" cy="681318"/>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9921E5C3-EDE4-ACF9-A1AE-59C886557E76}"/>
              </a:ext>
            </a:extLst>
          </p:cNvPr>
          <p:cNvSpPr/>
          <p:nvPr/>
        </p:nvSpPr>
        <p:spPr>
          <a:xfrm>
            <a:off x="0" y="6006353"/>
            <a:ext cx="12191999" cy="760207"/>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IN" sz="1800" b="1" i="1" dirty="0">
                <a:solidFill>
                  <a:schemeClr val="bg1"/>
                </a:solidFill>
                <a:latin typeface="Times New Roman" panose="02020603050405020304" pitchFamily="18" charset="0"/>
                <a:cs typeface="Times New Roman" panose="02020603050405020304" pitchFamily="18" charset="0"/>
              </a:rPr>
              <a:t>Department of Artificial Intelligence and Machine Learning                                                 www.cambridge.edu.in</a:t>
            </a:r>
          </a:p>
        </p:txBody>
      </p:sp>
    </p:spTree>
    <p:extLst>
      <p:ext uri="{BB962C8B-B14F-4D97-AF65-F5344CB8AC3E}">
        <p14:creationId xmlns:p14="http://schemas.microsoft.com/office/powerpoint/2010/main" val="17436933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1686767-A7E2-97B2-7548-81771EDB8517}"/>
              </a:ext>
            </a:extLst>
          </p:cNvPr>
          <p:cNvSpPr txBox="1"/>
          <p:nvPr/>
        </p:nvSpPr>
        <p:spPr>
          <a:xfrm>
            <a:off x="2015864" y="1020023"/>
            <a:ext cx="5201920" cy="523220"/>
          </a:xfrm>
          <a:prstGeom prst="rect">
            <a:avLst/>
          </a:prstGeom>
          <a:solidFill>
            <a:schemeClr val="bg2"/>
          </a:solidFill>
        </p:spPr>
        <p:txBody>
          <a:bodyPr wrap="square" rtlCol="0">
            <a:spAutoFit/>
          </a:bodyPr>
          <a:lstStyle/>
          <a:p>
            <a:r>
              <a:rPr lang="en-US" sz="28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System Requirements Analysis</a:t>
            </a:r>
            <a:endParaRPr lang="en-IN" sz="28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2" name="Rectangle 1">
            <a:extLst>
              <a:ext uri="{FF2B5EF4-FFF2-40B4-BE49-F238E27FC236}">
                <a16:creationId xmlns:a16="http://schemas.microsoft.com/office/drawing/2014/main" id="{F286D1C5-0DDE-F590-D93B-9D64F0B9EDD4}"/>
              </a:ext>
            </a:extLst>
          </p:cNvPr>
          <p:cNvSpPr/>
          <p:nvPr/>
        </p:nvSpPr>
        <p:spPr>
          <a:xfrm>
            <a:off x="80682" y="6015318"/>
            <a:ext cx="4536142" cy="663388"/>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CFADDD61-76AA-479D-291C-A83BA2524D79}"/>
              </a:ext>
            </a:extLst>
          </p:cNvPr>
          <p:cNvSpPr txBox="1"/>
          <p:nvPr/>
        </p:nvSpPr>
        <p:spPr>
          <a:xfrm>
            <a:off x="1242209" y="1966124"/>
            <a:ext cx="9870141" cy="646331"/>
          </a:xfrm>
          <a:prstGeom prst="rect">
            <a:avLst/>
          </a:prstGeom>
          <a:noFill/>
        </p:spPr>
        <p:txBody>
          <a:bodyPr wrap="square">
            <a:spAutoFit/>
          </a:bodyPr>
          <a:lstStyle/>
          <a:p>
            <a:pPr algn="just"/>
            <a:endParaRPr lang="en-US" dirty="0">
              <a:latin typeface="Times New Roman" panose="02020603050405020304" pitchFamily="18" charset="0"/>
              <a:cs typeface="Times New Roman" panose="02020603050405020304" pitchFamily="18" charset="0"/>
            </a:endParaRPr>
          </a:p>
          <a:p>
            <a:pPr algn="just"/>
            <a:r>
              <a:rPr lang="en-US" b="1" dirty="0">
                <a:latin typeface="Times New Roman" panose="02020603050405020304" pitchFamily="18" charset="0"/>
                <a:cs typeface="Times New Roman" panose="02020603050405020304" pitchFamily="18" charset="0"/>
              </a:rPr>
              <a:t>Software Requirements :</a:t>
            </a:r>
          </a:p>
        </p:txBody>
      </p:sp>
      <p:sp>
        <p:nvSpPr>
          <p:cNvPr id="3" name="Rectangle 2">
            <a:extLst>
              <a:ext uri="{FF2B5EF4-FFF2-40B4-BE49-F238E27FC236}">
                <a16:creationId xmlns:a16="http://schemas.microsoft.com/office/drawing/2014/main" id="{0C53FB89-0512-F22F-B7A9-303C2ED124B2}"/>
              </a:ext>
            </a:extLst>
          </p:cNvPr>
          <p:cNvSpPr/>
          <p:nvPr/>
        </p:nvSpPr>
        <p:spPr>
          <a:xfrm>
            <a:off x="0" y="5965369"/>
            <a:ext cx="12191999" cy="763286"/>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IN" sz="1800" b="1" i="1" dirty="0">
                <a:solidFill>
                  <a:schemeClr val="bg1"/>
                </a:solidFill>
                <a:latin typeface="Times New Roman" panose="02020603050405020304" pitchFamily="18" charset="0"/>
                <a:cs typeface="Times New Roman" panose="02020603050405020304" pitchFamily="18" charset="0"/>
              </a:rPr>
              <a:t>Department of Artificial Intelligence and Machine Learning                                                 www.cambridge.edu.in</a:t>
            </a:r>
          </a:p>
        </p:txBody>
      </p:sp>
      <p:sp>
        <p:nvSpPr>
          <p:cNvPr id="5" name="Rectangle 1">
            <a:extLst>
              <a:ext uri="{FF2B5EF4-FFF2-40B4-BE49-F238E27FC236}">
                <a16:creationId xmlns:a16="http://schemas.microsoft.com/office/drawing/2014/main" id="{23449C99-26EC-EC8D-90AF-EFFCCA02DB87}"/>
              </a:ext>
            </a:extLst>
          </p:cNvPr>
          <p:cNvSpPr>
            <a:spLocks noChangeArrowheads="1"/>
          </p:cNvSpPr>
          <p:nvPr/>
        </p:nvSpPr>
        <p:spPr bwMode="auto">
          <a:xfrm>
            <a:off x="1242209" y="2492202"/>
            <a:ext cx="5341471" cy="36933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Operating System</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p>
          <a:p>
            <a:pPr marL="0" marR="0" lvl="0" indent="0" algn="l" defTabSz="914400" rtl="0" eaLnBrk="0" fontAlgn="base" latinLnBrk="0" hangingPunct="0">
              <a:lnSpc>
                <a:spcPct val="100000"/>
              </a:lnSpc>
              <a:spcBef>
                <a:spcPct val="0"/>
              </a:spcBef>
              <a:spcAft>
                <a:spcPct val="0"/>
              </a:spcAft>
              <a:buClrTx/>
              <a:buSzTx/>
              <a:tabLst/>
            </a:pP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Linux (preferred), macOS, or Windows.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Python</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p>
          <a:p>
            <a:pPr marL="0" marR="0" lvl="0" indent="0" algn="l" defTabSz="914400" rtl="0" eaLnBrk="0" fontAlgn="base" latinLnBrk="0" hangingPunct="0">
              <a:lnSpc>
                <a:spcPct val="100000"/>
              </a:lnSpc>
              <a:spcBef>
                <a:spcPct val="0"/>
              </a:spcBef>
              <a:spcAft>
                <a:spcPct val="0"/>
              </a:spcAft>
              <a:buClrTx/>
              <a:buSzTx/>
              <a:tabLst/>
            </a:pP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Python 3.7 or higher.</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Python Packages</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fastapi</a:t>
            </a:r>
            <a:endPar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uvicorn</a:t>
            </a:r>
            <a:endPar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lang="en-US" dirty="0">
                <a:latin typeface="Times New Roman" panose="02020603050405020304" pitchFamily="18" charset="0"/>
                <a:cs typeface="Times New Roman" panose="02020603050405020304" pitchFamily="18" charset="0"/>
              </a:rPr>
              <a:t>PyPDF2</a:t>
            </a:r>
          </a:p>
          <a:p>
            <a:pPr eaLnBrk="0" fontAlgn="base" hangingPunct="0">
              <a:spcBef>
                <a:spcPct val="0"/>
              </a:spcBef>
              <a:spcAft>
                <a:spcPct val="0"/>
              </a:spcAft>
              <a:buFontTx/>
              <a:buChar char="•"/>
            </a:pPr>
            <a:r>
              <a:rPr kumimoji="0" lang="en-US" altLang="en-US"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openai</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(for OpenAI's GPT-3.5-turbo model) </a:t>
            </a:r>
          </a:p>
          <a:p>
            <a:pPr marL="0" marR="0" lvl="0" indent="0" algn="l" defTabSz="914400" rtl="0" eaLnBrk="0" fontAlgn="base" latinLnBrk="0" hangingPunct="0">
              <a:lnSpc>
                <a:spcPct val="100000"/>
              </a:lnSpc>
              <a:spcBef>
                <a:spcPct val="0"/>
              </a:spcBef>
              <a:spcAft>
                <a:spcPct val="0"/>
              </a:spcAft>
              <a:buClrTx/>
              <a:buSzTx/>
              <a:tabLst/>
            </a:pPr>
            <a:endParaRPr lang="en-US" dirty="0">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lang="en-US" dirty="0">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lang="en-US" dirty="0">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331214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F4380CE-7379-9126-1CB1-C6244AEC4484}"/>
              </a:ext>
            </a:extLst>
          </p:cNvPr>
          <p:cNvSpPr txBox="1"/>
          <p:nvPr/>
        </p:nvSpPr>
        <p:spPr>
          <a:xfrm>
            <a:off x="1961148" y="5672306"/>
            <a:ext cx="6097604" cy="369332"/>
          </a:xfrm>
          <a:prstGeom prst="rect">
            <a:avLst/>
          </a:prstGeom>
          <a:noFill/>
        </p:spPr>
        <p:txBody>
          <a:bodyPr wrap="square">
            <a:spAutoFit/>
          </a:bodyPr>
          <a:lstStyle/>
          <a:p>
            <a:r>
              <a:rPr lang="en-IN" sz="1800" b="1" i="1" dirty="0">
                <a:solidFill>
                  <a:schemeClr val="bg1"/>
                </a:solidFill>
                <a:latin typeface="Times New Roman" panose="02020603050405020304" pitchFamily="18" charset="0"/>
                <a:cs typeface="Times New Roman" panose="02020603050405020304" pitchFamily="18" charset="0"/>
              </a:rPr>
              <a:t>Artificial Intelligence and Machine Learning </a:t>
            </a:r>
            <a:endParaRPr lang="en-US" dirty="0"/>
          </a:p>
        </p:txBody>
      </p:sp>
      <p:sp>
        <p:nvSpPr>
          <p:cNvPr id="4" name="TextBox 3">
            <a:extLst>
              <a:ext uri="{FF2B5EF4-FFF2-40B4-BE49-F238E27FC236}">
                <a16:creationId xmlns:a16="http://schemas.microsoft.com/office/drawing/2014/main" id="{AD2F5197-A876-A5F7-2708-6D86E07710C0}"/>
              </a:ext>
            </a:extLst>
          </p:cNvPr>
          <p:cNvSpPr txBox="1"/>
          <p:nvPr/>
        </p:nvSpPr>
        <p:spPr>
          <a:xfrm>
            <a:off x="940870" y="2139986"/>
            <a:ext cx="6006164" cy="369332"/>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Hardware Requirements:</a:t>
            </a:r>
          </a:p>
        </p:txBody>
      </p:sp>
      <p:sp>
        <p:nvSpPr>
          <p:cNvPr id="2" name="Rectangle 1">
            <a:extLst>
              <a:ext uri="{FF2B5EF4-FFF2-40B4-BE49-F238E27FC236}">
                <a16:creationId xmlns:a16="http://schemas.microsoft.com/office/drawing/2014/main" id="{C8C8EC07-DB9F-A97B-E967-6B421B194963}"/>
              </a:ext>
            </a:extLst>
          </p:cNvPr>
          <p:cNvSpPr>
            <a:spLocks noChangeArrowheads="1"/>
          </p:cNvSpPr>
          <p:nvPr/>
        </p:nvSpPr>
        <p:spPr bwMode="auto">
          <a:xfrm rot="10800000" flipV="1">
            <a:off x="940870" y="2509318"/>
            <a:ext cx="10812646" cy="2862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CPU</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p>
          <a:p>
            <a:pPr marL="0" marR="0" lvl="0" indent="0" algn="l"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 multi-core CPU is recommended for better performance. At least a quad-core processor.</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RAM</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Minimum 8 GB of RAM.</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Recommended 16 GB or higher for handling large PDF files and extensive processing.</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Storage</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p>
          <a:p>
            <a:pPr marL="0" marR="0" lvl="0" indent="0" algn="l"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SSD storage for faster read/write operations, especially for handling large PDF files.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Internet Connection</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p>
          <a:p>
            <a:pPr marL="0" marR="0" lvl="0" indent="0" algn="l"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 stable internet connection is required to interact with the OpenAI API for generating questions and answers.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 name="Rectangle 4">
            <a:extLst>
              <a:ext uri="{FF2B5EF4-FFF2-40B4-BE49-F238E27FC236}">
                <a16:creationId xmlns:a16="http://schemas.microsoft.com/office/drawing/2014/main" id="{F118328E-856F-6BA3-1524-9B914D022474}"/>
              </a:ext>
            </a:extLst>
          </p:cNvPr>
          <p:cNvSpPr/>
          <p:nvPr/>
        </p:nvSpPr>
        <p:spPr>
          <a:xfrm>
            <a:off x="0" y="5965369"/>
            <a:ext cx="12191999" cy="763286"/>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IN" sz="1800" b="1" i="1" dirty="0">
                <a:solidFill>
                  <a:schemeClr val="bg1"/>
                </a:solidFill>
                <a:latin typeface="Times New Roman" panose="02020603050405020304" pitchFamily="18" charset="0"/>
                <a:cs typeface="Times New Roman" panose="02020603050405020304" pitchFamily="18" charset="0"/>
              </a:rPr>
              <a:t>Department of Artificial Intelligence and Machine Learning                                                 www.cambridge.edu.in</a:t>
            </a:r>
          </a:p>
        </p:txBody>
      </p:sp>
    </p:spTree>
    <p:extLst>
      <p:ext uri="{BB962C8B-B14F-4D97-AF65-F5344CB8AC3E}">
        <p14:creationId xmlns:p14="http://schemas.microsoft.com/office/powerpoint/2010/main" val="25589011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9FB6073-DD91-3B1D-6E8E-A894D2CD5D09}"/>
              </a:ext>
            </a:extLst>
          </p:cNvPr>
          <p:cNvSpPr txBox="1"/>
          <p:nvPr/>
        </p:nvSpPr>
        <p:spPr>
          <a:xfrm>
            <a:off x="1898578" y="173060"/>
            <a:ext cx="2387600" cy="523220"/>
          </a:xfrm>
          <a:prstGeom prst="rect">
            <a:avLst/>
          </a:prstGeom>
          <a:solidFill>
            <a:schemeClr val="bg2"/>
          </a:solidFill>
        </p:spPr>
        <p:txBody>
          <a:bodyPr wrap="square" rtlCol="0">
            <a:spAutoFit/>
          </a:bodyPr>
          <a:lstStyle/>
          <a:p>
            <a:r>
              <a:rPr lang="en-US" sz="2800" b="1" dirty="0">
                <a:latin typeface="Times New Roman" panose="02020603050405020304" pitchFamily="18" charset="0"/>
                <a:cs typeface="Times New Roman" panose="02020603050405020304" pitchFamily="18" charset="0"/>
              </a:rPr>
              <a:t>Methodology</a:t>
            </a:r>
            <a:endParaRPr lang="en-IN" sz="2800" b="1" dirty="0">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6CD5C189-7A3C-CA3C-E46A-B0B4B56C588C}"/>
              </a:ext>
            </a:extLst>
          </p:cNvPr>
          <p:cNvSpPr/>
          <p:nvPr/>
        </p:nvSpPr>
        <p:spPr>
          <a:xfrm>
            <a:off x="80682" y="6015318"/>
            <a:ext cx="4536142" cy="663388"/>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1EBAA93D-ECC6-3720-F695-D65F7AB08DDA}"/>
              </a:ext>
            </a:extLst>
          </p:cNvPr>
          <p:cNvSpPr/>
          <p:nvPr/>
        </p:nvSpPr>
        <p:spPr>
          <a:xfrm>
            <a:off x="0" y="5965369"/>
            <a:ext cx="12191999" cy="763286"/>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IN" sz="1800" b="1" i="1" dirty="0">
                <a:solidFill>
                  <a:schemeClr val="bg1"/>
                </a:solidFill>
                <a:latin typeface="Times New Roman" panose="02020603050405020304" pitchFamily="18" charset="0"/>
                <a:cs typeface="Times New Roman" panose="02020603050405020304" pitchFamily="18" charset="0"/>
              </a:rPr>
              <a:t>Department of Artificial Intelligence and Machine Learning                                                 www.cambridge.edu.in</a:t>
            </a:r>
          </a:p>
        </p:txBody>
      </p:sp>
      <p:sp>
        <p:nvSpPr>
          <p:cNvPr id="6" name="Rectangle 1">
            <a:extLst>
              <a:ext uri="{FF2B5EF4-FFF2-40B4-BE49-F238E27FC236}">
                <a16:creationId xmlns:a16="http://schemas.microsoft.com/office/drawing/2014/main" id="{BBD1BA1D-370B-C654-BC0F-CF0EF69AF73A}"/>
              </a:ext>
            </a:extLst>
          </p:cNvPr>
          <p:cNvSpPr>
            <a:spLocks noChangeArrowheads="1"/>
          </p:cNvSpPr>
          <p:nvPr/>
        </p:nvSpPr>
        <p:spPr bwMode="auto">
          <a:xfrm>
            <a:off x="1107440" y="6211669"/>
            <a:ext cx="1156208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457200" marR="0" lvl="1" indent="0" algn="l" defTabSz="914400" rtl="0" eaLnBrk="0" fontAlgn="base" latinLnBrk="0" hangingPunct="0">
              <a:lnSpc>
                <a:spcPct val="100000"/>
              </a:lnSpc>
              <a:spcBef>
                <a:spcPct val="0"/>
              </a:spcBef>
              <a:spcAft>
                <a:spcPct val="0"/>
              </a:spcAft>
              <a:buClrTx/>
              <a:buSzTx/>
              <a:tabLst/>
            </a:pPr>
            <a:endPar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 name="Oval 6">
            <a:extLst>
              <a:ext uri="{FF2B5EF4-FFF2-40B4-BE49-F238E27FC236}">
                <a16:creationId xmlns:a16="http://schemas.microsoft.com/office/drawing/2014/main" id="{C891689B-6EF0-B07B-9460-A36FE6C655CF}"/>
              </a:ext>
            </a:extLst>
          </p:cNvPr>
          <p:cNvSpPr/>
          <p:nvPr/>
        </p:nvSpPr>
        <p:spPr>
          <a:xfrm>
            <a:off x="6662057" y="109332"/>
            <a:ext cx="811763" cy="36517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Rounded Corners 8">
            <a:extLst>
              <a:ext uri="{FF2B5EF4-FFF2-40B4-BE49-F238E27FC236}">
                <a16:creationId xmlns:a16="http://schemas.microsoft.com/office/drawing/2014/main" id="{787E0EE9-E801-465C-FAC0-17FDB032DC3C}"/>
              </a:ext>
            </a:extLst>
          </p:cNvPr>
          <p:cNvSpPr/>
          <p:nvPr/>
        </p:nvSpPr>
        <p:spPr>
          <a:xfrm>
            <a:off x="6568751" y="723022"/>
            <a:ext cx="998376" cy="64633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Rounded Corners 9">
            <a:extLst>
              <a:ext uri="{FF2B5EF4-FFF2-40B4-BE49-F238E27FC236}">
                <a16:creationId xmlns:a16="http://schemas.microsoft.com/office/drawing/2014/main" id="{54622803-D3FD-5CBA-8806-A7D1375EFC8F}"/>
              </a:ext>
            </a:extLst>
          </p:cNvPr>
          <p:cNvSpPr/>
          <p:nvPr/>
        </p:nvSpPr>
        <p:spPr>
          <a:xfrm>
            <a:off x="6568751" y="4564797"/>
            <a:ext cx="998376" cy="64633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Rectangle: Rounded Corners 10">
            <a:extLst>
              <a:ext uri="{FF2B5EF4-FFF2-40B4-BE49-F238E27FC236}">
                <a16:creationId xmlns:a16="http://schemas.microsoft.com/office/drawing/2014/main" id="{5C8B2A3E-963B-39D9-6B96-04FCE5946B33}"/>
              </a:ext>
            </a:extLst>
          </p:cNvPr>
          <p:cNvSpPr/>
          <p:nvPr/>
        </p:nvSpPr>
        <p:spPr>
          <a:xfrm>
            <a:off x="6568751" y="3564477"/>
            <a:ext cx="998376" cy="64633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Rounded Corners 11">
            <a:extLst>
              <a:ext uri="{FF2B5EF4-FFF2-40B4-BE49-F238E27FC236}">
                <a16:creationId xmlns:a16="http://schemas.microsoft.com/office/drawing/2014/main" id="{2B97E96F-BF85-DBD9-8100-86029455695F}"/>
              </a:ext>
            </a:extLst>
          </p:cNvPr>
          <p:cNvSpPr/>
          <p:nvPr/>
        </p:nvSpPr>
        <p:spPr>
          <a:xfrm>
            <a:off x="6568751" y="1597853"/>
            <a:ext cx="998376" cy="64633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Rounded Corners 12">
            <a:extLst>
              <a:ext uri="{FF2B5EF4-FFF2-40B4-BE49-F238E27FC236}">
                <a16:creationId xmlns:a16="http://schemas.microsoft.com/office/drawing/2014/main" id="{893287DE-3C07-E4CC-C4AB-F26C299CAAFE}"/>
              </a:ext>
            </a:extLst>
          </p:cNvPr>
          <p:cNvSpPr/>
          <p:nvPr/>
        </p:nvSpPr>
        <p:spPr>
          <a:xfrm>
            <a:off x="6568751" y="2608379"/>
            <a:ext cx="998376" cy="64633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5F2B9A2B-DDAB-5CE7-E63A-F4C8106616BA}"/>
              </a:ext>
            </a:extLst>
          </p:cNvPr>
          <p:cNvSpPr txBox="1"/>
          <p:nvPr/>
        </p:nvSpPr>
        <p:spPr>
          <a:xfrm>
            <a:off x="6792686" y="117016"/>
            <a:ext cx="587828" cy="338554"/>
          </a:xfrm>
          <a:prstGeom prst="rect">
            <a:avLst/>
          </a:prstGeom>
          <a:noFill/>
        </p:spPr>
        <p:txBody>
          <a:bodyPr wrap="square" rtlCol="0">
            <a:spAutoFit/>
          </a:bodyPr>
          <a:lstStyle/>
          <a:p>
            <a:r>
              <a:rPr lang="en-IN" sz="1600" dirty="0">
                <a:latin typeface="Times New Roman" panose="02020603050405020304" pitchFamily="18" charset="0"/>
                <a:cs typeface="Times New Roman" panose="02020603050405020304" pitchFamily="18" charset="0"/>
              </a:rPr>
              <a:t>Start</a:t>
            </a:r>
          </a:p>
        </p:txBody>
      </p:sp>
      <p:sp>
        <p:nvSpPr>
          <p:cNvPr id="15" name="TextBox 14">
            <a:extLst>
              <a:ext uri="{FF2B5EF4-FFF2-40B4-BE49-F238E27FC236}">
                <a16:creationId xmlns:a16="http://schemas.microsoft.com/office/drawing/2014/main" id="{ABD6B5D0-012A-BB09-AC93-9D8905EE8626}"/>
              </a:ext>
            </a:extLst>
          </p:cNvPr>
          <p:cNvSpPr txBox="1"/>
          <p:nvPr/>
        </p:nvSpPr>
        <p:spPr>
          <a:xfrm>
            <a:off x="6568750" y="765337"/>
            <a:ext cx="998377" cy="523220"/>
          </a:xfrm>
          <a:prstGeom prst="rect">
            <a:avLst/>
          </a:prstGeom>
          <a:noFill/>
        </p:spPr>
        <p:txBody>
          <a:bodyPr wrap="square" rtlCol="0">
            <a:spAutoFit/>
          </a:bodyPr>
          <a:lstStyle/>
          <a:p>
            <a:r>
              <a:rPr lang="en-IN" sz="1400" dirty="0">
                <a:latin typeface="Times New Roman" panose="02020603050405020304" pitchFamily="18" charset="0"/>
                <a:cs typeface="Times New Roman" panose="02020603050405020304" pitchFamily="18" charset="0"/>
              </a:rPr>
              <a:t>Upload PDF</a:t>
            </a:r>
          </a:p>
        </p:txBody>
      </p:sp>
      <p:sp>
        <p:nvSpPr>
          <p:cNvPr id="16" name="TextBox 15">
            <a:extLst>
              <a:ext uri="{FF2B5EF4-FFF2-40B4-BE49-F238E27FC236}">
                <a16:creationId xmlns:a16="http://schemas.microsoft.com/office/drawing/2014/main" id="{6835B794-595D-BF61-B51C-75A5304A7806}"/>
              </a:ext>
            </a:extLst>
          </p:cNvPr>
          <p:cNvSpPr txBox="1"/>
          <p:nvPr/>
        </p:nvSpPr>
        <p:spPr>
          <a:xfrm>
            <a:off x="6615403" y="1636319"/>
            <a:ext cx="905070" cy="523220"/>
          </a:xfrm>
          <a:prstGeom prst="rect">
            <a:avLst/>
          </a:prstGeom>
          <a:noFill/>
        </p:spPr>
        <p:txBody>
          <a:bodyPr wrap="square" rtlCol="0">
            <a:spAutoFit/>
          </a:bodyPr>
          <a:lstStyle/>
          <a:p>
            <a:r>
              <a:rPr lang="en-IN" sz="1400" dirty="0">
                <a:latin typeface="Times New Roman" panose="02020603050405020304" pitchFamily="18" charset="0"/>
                <a:cs typeface="Times New Roman" panose="02020603050405020304" pitchFamily="18" charset="0"/>
              </a:rPr>
              <a:t>Analyze PDF</a:t>
            </a:r>
          </a:p>
        </p:txBody>
      </p:sp>
      <p:sp>
        <p:nvSpPr>
          <p:cNvPr id="17" name="TextBox 16">
            <a:extLst>
              <a:ext uri="{FF2B5EF4-FFF2-40B4-BE49-F238E27FC236}">
                <a16:creationId xmlns:a16="http://schemas.microsoft.com/office/drawing/2014/main" id="{A2CB55CE-2995-0056-07C4-289B37094982}"/>
              </a:ext>
            </a:extLst>
          </p:cNvPr>
          <p:cNvSpPr txBox="1"/>
          <p:nvPr/>
        </p:nvSpPr>
        <p:spPr>
          <a:xfrm>
            <a:off x="6615403" y="2682117"/>
            <a:ext cx="905070" cy="523220"/>
          </a:xfrm>
          <a:prstGeom prst="rect">
            <a:avLst/>
          </a:prstGeom>
          <a:noFill/>
        </p:spPr>
        <p:txBody>
          <a:bodyPr wrap="square" rtlCol="0">
            <a:spAutoFit/>
          </a:bodyPr>
          <a:lstStyle/>
          <a:p>
            <a:r>
              <a:rPr lang="en-IN" sz="1400" dirty="0">
                <a:latin typeface="Times New Roman" panose="02020603050405020304" pitchFamily="18" charset="0"/>
                <a:cs typeface="Times New Roman" panose="02020603050405020304" pitchFamily="18" charset="0"/>
              </a:rPr>
              <a:t>Generate Q&amp;A</a:t>
            </a:r>
          </a:p>
        </p:txBody>
      </p:sp>
      <p:sp>
        <p:nvSpPr>
          <p:cNvPr id="18" name="TextBox 17">
            <a:extLst>
              <a:ext uri="{FF2B5EF4-FFF2-40B4-BE49-F238E27FC236}">
                <a16:creationId xmlns:a16="http://schemas.microsoft.com/office/drawing/2014/main" id="{90AFAD4F-5C93-C0C1-A844-F0E744FA4B40}"/>
              </a:ext>
            </a:extLst>
          </p:cNvPr>
          <p:cNvSpPr txBox="1"/>
          <p:nvPr/>
        </p:nvSpPr>
        <p:spPr>
          <a:xfrm>
            <a:off x="6615403" y="3618905"/>
            <a:ext cx="951724" cy="523220"/>
          </a:xfrm>
          <a:prstGeom prst="rect">
            <a:avLst/>
          </a:prstGeom>
          <a:noFill/>
        </p:spPr>
        <p:txBody>
          <a:bodyPr wrap="square" rtlCol="0">
            <a:spAutoFit/>
          </a:bodyPr>
          <a:lstStyle/>
          <a:p>
            <a:r>
              <a:rPr lang="en-IN" sz="1400" dirty="0">
                <a:latin typeface="Times New Roman" panose="02020603050405020304" pitchFamily="18" charset="0"/>
                <a:cs typeface="Times New Roman" panose="02020603050405020304" pitchFamily="18" charset="0"/>
              </a:rPr>
              <a:t>Save In PDF</a:t>
            </a:r>
          </a:p>
        </p:txBody>
      </p:sp>
      <p:sp>
        <p:nvSpPr>
          <p:cNvPr id="19" name="TextBox 18">
            <a:extLst>
              <a:ext uri="{FF2B5EF4-FFF2-40B4-BE49-F238E27FC236}">
                <a16:creationId xmlns:a16="http://schemas.microsoft.com/office/drawing/2014/main" id="{F5FD9AD4-281A-FDD4-92CD-8C6E5ED8AAB9}"/>
              </a:ext>
            </a:extLst>
          </p:cNvPr>
          <p:cNvSpPr txBox="1"/>
          <p:nvPr/>
        </p:nvSpPr>
        <p:spPr>
          <a:xfrm>
            <a:off x="6615403" y="4655976"/>
            <a:ext cx="998376" cy="523220"/>
          </a:xfrm>
          <a:prstGeom prst="rect">
            <a:avLst/>
          </a:prstGeom>
          <a:noFill/>
        </p:spPr>
        <p:txBody>
          <a:bodyPr wrap="square" rtlCol="0">
            <a:spAutoFit/>
          </a:bodyPr>
          <a:lstStyle/>
          <a:p>
            <a:r>
              <a:rPr lang="en-IN" sz="1400" dirty="0">
                <a:latin typeface="Times New Roman" panose="02020603050405020304" pitchFamily="18" charset="0"/>
                <a:cs typeface="Times New Roman" panose="02020603050405020304" pitchFamily="18" charset="0"/>
              </a:rPr>
              <a:t>Download PDF</a:t>
            </a:r>
          </a:p>
        </p:txBody>
      </p:sp>
      <p:sp>
        <p:nvSpPr>
          <p:cNvPr id="22" name="Oval 21">
            <a:extLst>
              <a:ext uri="{FF2B5EF4-FFF2-40B4-BE49-F238E27FC236}">
                <a16:creationId xmlns:a16="http://schemas.microsoft.com/office/drawing/2014/main" id="{BABB6593-9821-F65D-451E-A7B2B7B00436}"/>
              </a:ext>
            </a:extLst>
          </p:cNvPr>
          <p:cNvSpPr/>
          <p:nvPr/>
        </p:nvSpPr>
        <p:spPr>
          <a:xfrm>
            <a:off x="6662056" y="5413361"/>
            <a:ext cx="811763" cy="36517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400" dirty="0">
                <a:solidFill>
                  <a:schemeClr val="tx1"/>
                </a:solidFill>
                <a:latin typeface="Times New Roman" panose="02020603050405020304" pitchFamily="18" charset="0"/>
                <a:cs typeface="Times New Roman" panose="02020603050405020304" pitchFamily="18" charset="0"/>
              </a:rPr>
              <a:t>End</a:t>
            </a:r>
          </a:p>
        </p:txBody>
      </p:sp>
      <p:cxnSp>
        <p:nvCxnSpPr>
          <p:cNvPr id="24" name="Straight Arrow Connector 23">
            <a:extLst>
              <a:ext uri="{FF2B5EF4-FFF2-40B4-BE49-F238E27FC236}">
                <a16:creationId xmlns:a16="http://schemas.microsoft.com/office/drawing/2014/main" id="{E04A4D11-12B7-7255-BF17-752A391F50C8}"/>
              </a:ext>
            </a:extLst>
          </p:cNvPr>
          <p:cNvCxnSpPr>
            <a:stCxn id="7" idx="4"/>
            <a:endCxn id="9" idx="0"/>
          </p:cNvCxnSpPr>
          <p:nvPr/>
        </p:nvCxnSpPr>
        <p:spPr>
          <a:xfrm>
            <a:off x="7067939" y="474509"/>
            <a:ext cx="0" cy="24851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a:extLst>
              <a:ext uri="{FF2B5EF4-FFF2-40B4-BE49-F238E27FC236}">
                <a16:creationId xmlns:a16="http://schemas.microsoft.com/office/drawing/2014/main" id="{542140F2-166F-B127-DD90-13FD2AEEBD09}"/>
              </a:ext>
            </a:extLst>
          </p:cNvPr>
          <p:cNvCxnSpPr>
            <a:stCxn id="9" idx="2"/>
            <a:endCxn id="12" idx="0"/>
          </p:cNvCxnSpPr>
          <p:nvPr/>
        </p:nvCxnSpPr>
        <p:spPr>
          <a:xfrm>
            <a:off x="7067939" y="1369353"/>
            <a:ext cx="0" cy="2285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8" name="Straight Arrow Connector 27">
            <a:extLst>
              <a:ext uri="{FF2B5EF4-FFF2-40B4-BE49-F238E27FC236}">
                <a16:creationId xmlns:a16="http://schemas.microsoft.com/office/drawing/2014/main" id="{BEB0D20D-01BA-DBFC-C522-CB2E76861496}"/>
              </a:ext>
            </a:extLst>
          </p:cNvPr>
          <p:cNvCxnSpPr>
            <a:stCxn id="12" idx="2"/>
            <a:endCxn id="13" idx="0"/>
          </p:cNvCxnSpPr>
          <p:nvPr/>
        </p:nvCxnSpPr>
        <p:spPr>
          <a:xfrm>
            <a:off x="7067939" y="2244184"/>
            <a:ext cx="0" cy="36419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0" name="Straight Arrow Connector 29">
            <a:extLst>
              <a:ext uri="{FF2B5EF4-FFF2-40B4-BE49-F238E27FC236}">
                <a16:creationId xmlns:a16="http://schemas.microsoft.com/office/drawing/2014/main" id="{E8979A92-7E57-18FC-81B7-5789F82575D4}"/>
              </a:ext>
            </a:extLst>
          </p:cNvPr>
          <p:cNvCxnSpPr>
            <a:stCxn id="13" idx="2"/>
            <a:endCxn id="11" idx="0"/>
          </p:cNvCxnSpPr>
          <p:nvPr/>
        </p:nvCxnSpPr>
        <p:spPr>
          <a:xfrm>
            <a:off x="7067939" y="3254710"/>
            <a:ext cx="0" cy="30976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4DC6236D-54C6-4BC9-7D4B-BF36BD9AA88F}"/>
              </a:ext>
            </a:extLst>
          </p:cNvPr>
          <p:cNvCxnSpPr>
            <a:stCxn id="11" idx="2"/>
            <a:endCxn id="10" idx="0"/>
          </p:cNvCxnSpPr>
          <p:nvPr/>
        </p:nvCxnSpPr>
        <p:spPr>
          <a:xfrm>
            <a:off x="7067939" y="4210808"/>
            <a:ext cx="0" cy="35398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4" name="Straight Arrow Connector 33">
            <a:extLst>
              <a:ext uri="{FF2B5EF4-FFF2-40B4-BE49-F238E27FC236}">
                <a16:creationId xmlns:a16="http://schemas.microsoft.com/office/drawing/2014/main" id="{EC7E4D82-FE2C-6DA8-297D-13C6C11BA91B}"/>
              </a:ext>
            </a:extLst>
          </p:cNvPr>
          <p:cNvCxnSpPr>
            <a:stCxn id="10" idx="2"/>
            <a:endCxn id="22" idx="0"/>
          </p:cNvCxnSpPr>
          <p:nvPr/>
        </p:nvCxnSpPr>
        <p:spPr>
          <a:xfrm flipH="1">
            <a:off x="7067938" y="5211128"/>
            <a:ext cx="1" cy="20223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837345432"/>
      </p:ext>
    </p:extLst>
  </p:cSld>
  <p:clrMapOvr>
    <a:masterClrMapping/>
  </p:clrMapOvr>
</p:sld>
</file>

<file path=ppt/theme/theme1.xml><?xml version="1.0" encoding="utf-8"?>
<a:theme xmlns:a="http://schemas.openxmlformats.org/drawingml/2006/main" name="CITECH templat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ITECH template" id="{97582786-3044-42DC-82D5-DF699C5700B5}" vid="{B783C0B2-7648-4094-AA0A-D0EB59CA80A9}"/>
    </a:ext>
  </a:extLst>
</a:theme>
</file>

<file path=docProps/app.xml><?xml version="1.0" encoding="utf-8"?>
<Properties xmlns="http://schemas.openxmlformats.org/officeDocument/2006/extended-properties" xmlns:vt="http://schemas.openxmlformats.org/officeDocument/2006/docPropsVTypes">
  <Template>CITECH template</Template>
  <TotalTime>4046</TotalTime>
  <Words>1589</Words>
  <Application>Microsoft Office PowerPoint</Application>
  <PresentationFormat>Widescreen</PresentationFormat>
  <Paragraphs>161</Paragraphs>
  <Slides>18</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18</vt:i4>
      </vt:variant>
    </vt:vector>
  </HeadingPairs>
  <TitlesOfParts>
    <vt:vector size="24" baseType="lpstr">
      <vt:lpstr>Arial</vt:lpstr>
      <vt:lpstr>Calibri</vt:lpstr>
      <vt:lpstr>Calibri Light</vt:lpstr>
      <vt:lpstr>Google Sans</vt:lpstr>
      <vt:lpstr>Times New Roman</vt:lpstr>
      <vt:lpstr>CITECH template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Varalatchoumy M</dc:creator>
  <cp:lastModifiedBy>BHOPAL P</cp:lastModifiedBy>
  <cp:revision>115</cp:revision>
  <dcterms:created xsi:type="dcterms:W3CDTF">2023-10-18T08:32:17Z</dcterms:created>
  <dcterms:modified xsi:type="dcterms:W3CDTF">2024-07-24T05:50:04Z</dcterms:modified>
</cp:coreProperties>
</file>